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2715008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3788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1234633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2458901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654944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43361E-EB68-4EDF-AE07-626DDE670678}" type="datetimeFigureOut">
              <a:rPr lang="ru-RU" smtClean="0"/>
              <a:t>21.06.2023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1647321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43361E-EB68-4EDF-AE07-626DDE670678}" type="datetimeFigureOut">
              <a:rPr lang="ru-RU" smtClean="0"/>
              <a:t>21.06.2023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1026585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43361E-EB68-4EDF-AE07-626DDE670678}" type="datetimeFigureOut">
              <a:rPr lang="ru-RU" smtClean="0"/>
              <a:t>21.06.2023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1266176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43361E-EB68-4EDF-AE07-626DDE670678}" type="datetimeFigureOut">
              <a:rPr lang="ru-RU" smtClean="0"/>
              <a:t>21.06.2023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89005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543361E-EB68-4EDF-AE07-626DDE670678}" type="datetimeFigureOut">
              <a:rPr lang="ru-RU" smtClean="0"/>
              <a:t>21.06.2023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3642973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543361E-EB68-4EDF-AE07-626DDE670678}" type="datetimeFigureOut">
              <a:rPr lang="ru-RU" smtClean="0"/>
              <a:t>21.06.2023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D51A8D-DC49-4139-A417-71CACA43E31C}" type="slidenum">
              <a:rPr lang="ru-RU" smtClean="0"/>
              <a:t>‹#›</a:t>
            </a:fld>
            <a:endParaRPr lang="ru-RU"/>
          </a:p>
        </p:txBody>
      </p:sp>
    </p:spTree>
    <p:extLst>
      <p:ext uri="{BB962C8B-B14F-4D97-AF65-F5344CB8AC3E}">
        <p14:creationId xmlns:p14="http://schemas.microsoft.com/office/powerpoint/2010/main" val="1161276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43361E-EB68-4EDF-AE07-626DDE670678}" type="datetimeFigureOut">
              <a:rPr lang="ru-RU" smtClean="0"/>
              <a:t>21.06.2023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51A8D-DC49-4139-A417-71CACA43E31C}" type="slidenum">
              <a:rPr lang="ru-RU" smtClean="0"/>
              <a:t>‹#›</a:t>
            </a:fld>
            <a:endParaRPr lang="ru-RU"/>
          </a:p>
        </p:txBody>
      </p:sp>
    </p:spTree>
    <p:extLst>
      <p:ext uri="{BB962C8B-B14F-4D97-AF65-F5344CB8AC3E}">
        <p14:creationId xmlns:p14="http://schemas.microsoft.com/office/powerpoint/2010/main" val="3347646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a:latin typeface="Century Gothic" panose="020B0502020202020204" pitchFamily="34" charset="0"/>
              </a:rPr>
              <a:t>Розробка</a:t>
            </a:r>
            <a:r>
              <a:rPr lang="ru-RU" b="1" dirty="0">
                <a:latin typeface="Century Gothic" panose="020B0502020202020204" pitchFamily="34" charset="0"/>
              </a:rPr>
              <a:t> веб-</a:t>
            </a:r>
            <a:r>
              <a:rPr lang="ru-RU" b="1" dirty="0" err="1">
                <a:latin typeface="Century Gothic" panose="020B0502020202020204" pitchFamily="34" charset="0"/>
              </a:rPr>
              <a:t>застосунку</a:t>
            </a:r>
            <a:r>
              <a:rPr lang="ru-RU" b="1" dirty="0">
                <a:latin typeface="Century Gothic" panose="020B0502020202020204" pitchFamily="34" charset="0"/>
              </a:rPr>
              <a:t> з продажу </a:t>
            </a:r>
            <a:r>
              <a:rPr lang="ru-RU" b="1" dirty="0" err="1">
                <a:latin typeface="Century Gothic" panose="020B0502020202020204" pitchFamily="34" charset="0"/>
              </a:rPr>
              <a:t>виробів</a:t>
            </a:r>
            <a:r>
              <a:rPr lang="ru-RU" b="1" dirty="0">
                <a:latin typeface="Century Gothic" panose="020B0502020202020204" pitchFamily="34" charset="0"/>
              </a:rPr>
              <a:t> </a:t>
            </a:r>
            <a:r>
              <a:rPr lang="ru-RU" b="1" dirty="0" err="1">
                <a:latin typeface="Century Gothic" panose="020B0502020202020204" pitchFamily="34" charset="0"/>
              </a:rPr>
              <a:t>ручної</a:t>
            </a:r>
            <a:r>
              <a:rPr lang="ru-RU" b="1" dirty="0">
                <a:latin typeface="Century Gothic" panose="020B0502020202020204" pitchFamily="34" charset="0"/>
              </a:rPr>
              <a:t> </a:t>
            </a:r>
            <a:r>
              <a:rPr lang="ru-RU" b="1" dirty="0" err="1">
                <a:latin typeface="Century Gothic" panose="020B0502020202020204" pitchFamily="34" charset="0"/>
              </a:rPr>
              <a:t>роботи</a:t>
            </a:r>
            <a:r>
              <a:rPr lang="ru-RU" b="1" dirty="0">
                <a:latin typeface="Century Gothic" panose="020B0502020202020204" pitchFamily="34" charset="0"/>
              </a:rPr>
              <a:t> </a:t>
            </a:r>
            <a:r>
              <a:rPr lang="ru-RU" b="1" dirty="0" err="1">
                <a:latin typeface="Century Gothic" panose="020B0502020202020204" pitchFamily="34" charset="0"/>
              </a:rPr>
              <a:t>засобами</a:t>
            </a:r>
            <a:r>
              <a:rPr lang="ru-RU" b="1" dirty="0">
                <a:latin typeface="Century Gothic" panose="020B0502020202020204" pitchFamily="34" charset="0"/>
              </a:rPr>
              <a:t> </a:t>
            </a:r>
            <a:r>
              <a:rPr lang="ru-RU" b="1" dirty="0" err="1">
                <a:latin typeface="Century Gothic" panose="020B0502020202020204" pitchFamily="34" charset="0"/>
              </a:rPr>
              <a:t>мови</a:t>
            </a:r>
            <a:r>
              <a:rPr lang="ru-RU" b="1" dirty="0">
                <a:latin typeface="Century Gothic" panose="020B0502020202020204" pitchFamily="34" charset="0"/>
              </a:rPr>
              <a:t> </a:t>
            </a:r>
            <a:r>
              <a:rPr lang="en-US" b="1" dirty="0" smtClean="0">
                <a:latin typeface="Century Gothic" panose="020B0502020202020204" pitchFamily="34" charset="0"/>
              </a:rPr>
              <a:t>java</a:t>
            </a:r>
            <a:endParaRPr lang="ru-RU" dirty="0">
              <a:latin typeface="Century Gothic" panose="020B0502020202020204" pitchFamily="34" charset="0"/>
            </a:endParaRPr>
          </a:p>
        </p:txBody>
      </p:sp>
      <p:sp>
        <p:nvSpPr>
          <p:cNvPr id="4" name="TextBox 3"/>
          <p:cNvSpPr txBox="1"/>
          <p:nvPr/>
        </p:nvSpPr>
        <p:spPr>
          <a:xfrm>
            <a:off x="92364" y="4932218"/>
            <a:ext cx="4950691" cy="923330"/>
          </a:xfrm>
          <a:prstGeom prst="rect">
            <a:avLst/>
          </a:prstGeom>
          <a:noFill/>
        </p:spPr>
        <p:txBody>
          <a:bodyPr wrap="square" rtlCol="0">
            <a:spAutoFit/>
          </a:bodyPr>
          <a:lstStyle/>
          <a:p>
            <a:r>
              <a:rPr lang="uk-UA" dirty="0" smtClean="0">
                <a:latin typeface="Century Gothic" panose="020B0502020202020204" pitchFamily="34" charset="0"/>
              </a:rPr>
              <a:t>Автор: Бурлака Владислав ІПЗс-2019</a:t>
            </a:r>
          </a:p>
          <a:p>
            <a:r>
              <a:rPr lang="uk-UA" dirty="0" smtClean="0">
                <a:latin typeface="Century Gothic" panose="020B0502020202020204" pitchFamily="34" charset="0"/>
              </a:rPr>
              <a:t>Науковий </a:t>
            </a:r>
            <a:r>
              <a:rPr lang="uk-UA" dirty="0" err="1" smtClean="0">
                <a:latin typeface="Century Gothic" panose="020B0502020202020204" pitchFamily="34" charset="0"/>
              </a:rPr>
              <a:t>керівник:доктор</a:t>
            </a:r>
            <a:r>
              <a:rPr lang="uk-UA" dirty="0" smtClean="0">
                <a:latin typeface="Century Gothic" panose="020B0502020202020204" pitchFamily="34" charset="0"/>
              </a:rPr>
              <a:t> </a:t>
            </a:r>
            <a:r>
              <a:rPr lang="uk-UA" dirty="0" err="1" smtClean="0">
                <a:latin typeface="Century Gothic" panose="020B0502020202020204" pitchFamily="34" charset="0"/>
              </a:rPr>
              <a:t>технічих</a:t>
            </a:r>
            <a:r>
              <a:rPr lang="uk-UA" dirty="0" smtClean="0">
                <a:latin typeface="Century Gothic" panose="020B0502020202020204" pitchFamily="34" charset="0"/>
              </a:rPr>
              <a:t> наук </a:t>
            </a:r>
            <a:r>
              <a:rPr lang="uk-UA" dirty="0" err="1" smtClean="0">
                <a:latin typeface="Century Gothic" panose="020B0502020202020204" pitchFamily="34" charset="0"/>
              </a:rPr>
              <a:t>Вашищак</a:t>
            </a:r>
            <a:r>
              <a:rPr lang="uk-UA" dirty="0" smtClean="0">
                <a:latin typeface="Century Gothic" panose="020B0502020202020204" pitchFamily="34" charset="0"/>
              </a:rPr>
              <a:t> Сергій Петрович</a:t>
            </a:r>
            <a:endParaRPr lang="ru-RU" dirty="0">
              <a:latin typeface="Century Gothic" panose="020B0502020202020204" pitchFamily="34" charset="0"/>
            </a:endParaRPr>
          </a:p>
        </p:txBody>
      </p:sp>
      <p:sp>
        <p:nvSpPr>
          <p:cNvPr id="9" name="TextBox 8"/>
          <p:cNvSpPr txBox="1"/>
          <p:nvPr/>
        </p:nvSpPr>
        <p:spPr>
          <a:xfrm>
            <a:off x="6668655" y="4812145"/>
            <a:ext cx="5070763" cy="489405"/>
          </a:xfrm>
          <a:prstGeom prst="rect">
            <a:avLst/>
          </a:prstGeom>
          <a:noFill/>
        </p:spPr>
        <p:txBody>
          <a:bodyPr wrap="square" rtlCol="0">
            <a:spAutoFit/>
          </a:bodyPr>
          <a:lstStyle/>
          <a:p>
            <a:endParaRPr lang="ru-RU" dirty="0"/>
          </a:p>
        </p:txBody>
      </p:sp>
    </p:spTree>
    <p:extLst>
      <p:ext uri="{BB962C8B-B14F-4D97-AF65-F5344CB8AC3E}">
        <p14:creationId xmlns:p14="http://schemas.microsoft.com/office/powerpoint/2010/main" val="1806105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8182" y="0"/>
            <a:ext cx="10515600" cy="1325563"/>
          </a:xfrm>
        </p:spPr>
        <p:txBody>
          <a:bodyPr>
            <a:normAutofit/>
          </a:bodyPr>
          <a:lstStyle/>
          <a:p>
            <a:r>
              <a:rPr lang="uk-UA" sz="2800" dirty="0" smtClean="0">
                <a:latin typeface="+mn-lt"/>
              </a:rPr>
              <a:t>Мета:</a:t>
            </a:r>
            <a:endParaRPr lang="ru-RU" sz="2800" dirty="0">
              <a:latin typeface="+mn-lt"/>
            </a:endParaRPr>
          </a:p>
        </p:txBody>
      </p:sp>
      <p:sp>
        <p:nvSpPr>
          <p:cNvPr id="3" name="Объект 2"/>
          <p:cNvSpPr>
            <a:spLocks noGrp="1"/>
          </p:cNvSpPr>
          <p:nvPr>
            <p:ph idx="1"/>
          </p:nvPr>
        </p:nvSpPr>
        <p:spPr>
          <a:xfrm>
            <a:off x="838200" y="824948"/>
            <a:ext cx="10515600" cy="5834470"/>
          </a:xfrm>
        </p:spPr>
        <p:txBody>
          <a:bodyPr>
            <a:normAutofit fontScale="77500" lnSpcReduction="20000"/>
          </a:bodyPr>
          <a:lstStyle/>
          <a:p>
            <a:r>
              <a:rPr lang="uk-UA" dirty="0" smtClean="0">
                <a:latin typeface="Century Gothic" panose="020B0502020202020204" pitchFamily="34" charset="0"/>
              </a:rPr>
              <a:t>створення </a:t>
            </a:r>
            <a:r>
              <a:rPr lang="uk-UA" dirty="0">
                <a:latin typeface="Century Gothic" panose="020B0502020202020204" pitchFamily="34" charset="0"/>
              </a:rPr>
              <a:t>зручного сайту для купівлі чудових виробів ручної роботи з використанням засобів </a:t>
            </a:r>
            <a:r>
              <a:rPr lang="en-US" dirty="0">
                <a:latin typeface="Century Gothic" panose="020B0502020202020204" pitchFamily="34" charset="0"/>
              </a:rPr>
              <a:t>Java</a:t>
            </a:r>
            <a:r>
              <a:rPr lang="uk-UA" dirty="0">
                <a:latin typeface="Century Gothic" panose="020B0502020202020204" pitchFamily="34" charset="0"/>
              </a:rPr>
              <a:t>. </a:t>
            </a:r>
            <a:endParaRPr lang="ru-RU" dirty="0">
              <a:latin typeface="Century Gothic" panose="020B0502020202020204" pitchFamily="34" charset="0"/>
            </a:endParaRPr>
          </a:p>
          <a:p>
            <a:pPr marL="0" indent="0">
              <a:buNone/>
            </a:pPr>
            <a:r>
              <a:rPr lang="uk-UA" dirty="0">
                <a:latin typeface="Century Gothic" panose="020B0502020202020204" pitchFamily="34" charset="0"/>
              </a:rPr>
              <a:t>Головні цілі створення сайту включають:</a:t>
            </a:r>
            <a:endParaRPr lang="ru-RU" dirty="0">
              <a:latin typeface="Century Gothic" panose="020B0502020202020204" pitchFamily="34" charset="0"/>
            </a:endParaRPr>
          </a:p>
          <a:p>
            <a:pPr lvl="0" fontAlgn="auto"/>
            <a:r>
              <a:rPr lang="uk-UA" dirty="0">
                <a:latin typeface="Century Gothic" panose="020B0502020202020204" pitchFamily="34" charset="0"/>
              </a:rPr>
              <a:t>Розробку зрозумілого дизайну сайту для користувачів.</a:t>
            </a:r>
            <a:endParaRPr lang="ru-RU" sz="2400" dirty="0">
              <a:latin typeface="Century Gothic" panose="020B0502020202020204" pitchFamily="34" charset="0"/>
            </a:endParaRPr>
          </a:p>
          <a:p>
            <a:pPr lvl="0" fontAlgn="auto"/>
            <a:r>
              <a:rPr lang="uk-UA" dirty="0">
                <a:latin typeface="Century Gothic" panose="020B0502020202020204" pitchFamily="34" charset="0"/>
              </a:rPr>
              <a:t>Продаж та просування виробів: Головною ціллю має бути створення платформи для продажу виробів ручної роботи. Сайт повинен представляти різні категорії виробів, дозволяти майстрам реєструватися та розміщувати свої продукти для продажу. Основним завданням у продажі та просуванні виробів є залучення клієнтів та забезпеченні успішних транзакцій. </a:t>
            </a:r>
            <a:endParaRPr lang="ru-RU" sz="2400" dirty="0">
              <a:latin typeface="Century Gothic" panose="020B0502020202020204" pitchFamily="34" charset="0"/>
            </a:endParaRPr>
          </a:p>
          <a:p>
            <a:pPr lvl="0" fontAlgn="auto"/>
            <a:r>
              <a:rPr lang="uk-UA" dirty="0">
                <a:latin typeface="Century Gothic" panose="020B0502020202020204" pitchFamily="34" charset="0"/>
              </a:rPr>
              <a:t>Промоція майстрів та їхніх послуг: Сайт може виконувати роль візитної картки для майстрів ручної роботи. Він може представляти їхні портфоліо, детальні описи їхніх навичок та послуг. Особливістю такого сайту буде залучення нових клієнтів та організація замовлень для майстрів.</a:t>
            </a:r>
            <a:endParaRPr lang="ru-RU" sz="2400" dirty="0">
              <a:latin typeface="Century Gothic" panose="020B0502020202020204" pitchFamily="34" charset="0"/>
            </a:endParaRPr>
          </a:p>
          <a:p>
            <a:pPr lvl="0" fontAlgn="auto"/>
            <a:r>
              <a:rPr lang="uk-UA" dirty="0">
                <a:latin typeface="Century Gothic" panose="020B0502020202020204" pitchFamily="34" charset="0"/>
              </a:rPr>
              <a:t> Спільнота та обмін досвідом: Сайт може бути платформою для обміну досвідом між майстрами ручної роботи. Він може включати форум, блоги, відео-</a:t>
            </a:r>
            <a:r>
              <a:rPr lang="uk-UA" dirty="0" err="1">
                <a:latin typeface="Century Gothic" panose="020B0502020202020204" pitchFamily="34" charset="0"/>
              </a:rPr>
              <a:t>туторіали</a:t>
            </a:r>
            <a:r>
              <a:rPr lang="uk-UA" dirty="0">
                <a:latin typeface="Century Gothic" panose="020B0502020202020204" pitchFamily="34" charset="0"/>
              </a:rPr>
              <a:t> та інші інструменти для обговорення та навчання. Метою такого сайту буде сприяння взаємодії та зростанню учасників спільноти.</a:t>
            </a:r>
            <a:endParaRPr lang="ru-RU" sz="2400" dirty="0">
              <a:latin typeface="Century Gothic" panose="020B0502020202020204" pitchFamily="34" charset="0"/>
            </a:endParaRPr>
          </a:p>
          <a:p>
            <a:pPr marL="0" indent="0">
              <a:lnSpc>
                <a:spcPct val="150000"/>
              </a:lnSpc>
              <a:buNone/>
            </a:pPr>
            <a:endParaRPr lang="ru-RU" sz="2400" dirty="0"/>
          </a:p>
        </p:txBody>
      </p:sp>
    </p:spTree>
    <p:extLst>
      <p:ext uri="{BB962C8B-B14F-4D97-AF65-F5344CB8AC3E}">
        <p14:creationId xmlns:p14="http://schemas.microsoft.com/office/powerpoint/2010/main" val="3216051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8301"/>
          </a:xfrm>
        </p:spPr>
        <p:txBody>
          <a:bodyPr>
            <a:normAutofit/>
          </a:bodyPr>
          <a:lstStyle/>
          <a:p>
            <a:r>
              <a:rPr lang="ru-RU" sz="2400" dirty="0" err="1">
                <a:latin typeface="Century" panose="02040604050505020304" pitchFamily="18" charset="0"/>
              </a:rPr>
              <a:t>Аналіз</a:t>
            </a:r>
            <a:r>
              <a:rPr lang="ru-RU" sz="2400" dirty="0">
                <a:latin typeface="Century" panose="02040604050505020304" pitchFamily="18" charset="0"/>
              </a:rPr>
              <a:t> </a:t>
            </a:r>
            <a:r>
              <a:rPr lang="ru-RU" sz="2400" dirty="0" err="1">
                <a:latin typeface="Century" panose="02040604050505020304" pitchFamily="18" charset="0"/>
              </a:rPr>
              <a:t>існуючих</a:t>
            </a:r>
            <a:r>
              <a:rPr lang="ru-RU" sz="2400" dirty="0">
                <a:latin typeface="Century" panose="02040604050505020304" pitchFamily="18" charset="0"/>
              </a:rPr>
              <a:t> </a:t>
            </a:r>
            <a:r>
              <a:rPr lang="ru-RU" sz="2400" dirty="0" err="1">
                <a:latin typeface="Century" panose="02040604050505020304" pitchFamily="18" charset="0"/>
              </a:rPr>
              <a:t>сайтів</a:t>
            </a:r>
            <a:r>
              <a:rPr lang="ru-RU" sz="2400" dirty="0">
                <a:latin typeface="Century" panose="02040604050505020304" pitchFamily="18" charset="0"/>
              </a:rPr>
              <a:t> з </a:t>
            </a:r>
            <a:r>
              <a:rPr lang="ru-RU" sz="2400" dirty="0" err="1">
                <a:latin typeface="Century" panose="02040604050505020304" pitchFamily="18" charset="0"/>
              </a:rPr>
              <a:t>виробами</a:t>
            </a:r>
            <a:r>
              <a:rPr lang="ru-RU" sz="2400" dirty="0">
                <a:latin typeface="Century" panose="02040604050505020304" pitchFamily="18" charset="0"/>
              </a:rPr>
              <a:t> </a:t>
            </a:r>
            <a:r>
              <a:rPr lang="ru-RU" sz="2400" dirty="0" err="1">
                <a:latin typeface="Century" panose="02040604050505020304" pitchFamily="18" charset="0"/>
              </a:rPr>
              <a:t>ручної</a:t>
            </a:r>
            <a:r>
              <a:rPr lang="ru-RU" sz="2400" dirty="0">
                <a:latin typeface="Century" panose="02040604050505020304" pitchFamily="18" charset="0"/>
              </a:rPr>
              <a:t> </a:t>
            </a:r>
            <a:r>
              <a:rPr lang="ru-RU" sz="2400" dirty="0" err="1" smtClean="0">
                <a:latin typeface="Century" panose="02040604050505020304" pitchFamily="18" charset="0"/>
              </a:rPr>
              <a:t>роботи</a:t>
            </a:r>
            <a:endParaRPr lang="ru-RU" sz="2400" dirty="0">
              <a:latin typeface="Century" panose="02040604050505020304" pitchFamily="18" charset="0"/>
            </a:endParaRPr>
          </a:p>
        </p:txBody>
      </p:sp>
      <p:sp>
        <p:nvSpPr>
          <p:cNvPr id="3" name="Объект 2"/>
          <p:cNvSpPr>
            <a:spLocks noGrp="1"/>
          </p:cNvSpPr>
          <p:nvPr>
            <p:ph idx="1"/>
          </p:nvPr>
        </p:nvSpPr>
        <p:spPr>
          <a:xfrm>
            <a:off x="689113" y="1073426"/>
            <a:ext cx="4908123" cy="5784574"/>
          </a:xfrm>
        </p:spPr>
        <p:txBody>
          <a:bodyPr>
            <a:normAutofit fontScale="92500" lnSpcReduction="10000"/>
          </a:bodyPr>
          <a:lstStyle/>
          <a:p>
            <a:pPr>
              <a:lnSpc>
                <a:spcPct val="150000"/>
              </a:lnSpc>
            </a:pPr>
            <a:r>
              <a:rPr lang="uk-UA" sz="2000" dirty="0" smtClean="0">
                <a:latin typeface="Century Gothic" panose="020B0502020202020204" pitchFamily="34" charset="0"/>
              </a:rPr>
              <a:t>Наразі існує безліч сайтів з продажу виробів ручної роботи, але проаналізувавши їх я визначив що у багатьох сайтів </a:t>
            </a:r>
            <a:r>
              <a:rPr lang="ru-RU" sz="2000" dirty="0" smtClean="0">
                <a:latin typeface="Century Gothic" panose="020B0502020202020204" pitchFamily="34" charset="0"/>
              </a:rPr>
              <a:t>є велика </a:t>
            </a:r>
            <a:r>
              <a:rPr lang="ru-RU" sz="2000" dirty="0" err="1" smtClean="0">
                <a:latin typeface="Century Gothic" panose="020B0502020202020204" pitchFamily="34" charset="0"/>
              </a:rPr>
              <a:t>кількість</a:t>
            </a:r>
            <a:r>
              <a:rPr lang="ru-RU" sz="2000" dirty="0" smtClean="0">
                <a:latin typeface="Century Gothic" panose="020B0502020202020204" pitchFamily="34" charset="0"/>
              </a:rPr>
              <a:t> </a:t>
            </a:r>
            <a:r>
              <a:rPr lang="ru-RU" sz="2000" dirty="0" err="1" smtClean="0">
                <a:latin typeface="Century Gothic" panose="020B0502020202020204" pitchFamily="34" charset="0"/>
              </a:rPr>
              <a:t>товарів</a:t>
            </a:r>
            <a:r>
              <a:rPr lang="ru-RU" sz="2000" dirty="0" smtClean="0">
                <a:latin typeface="Century Gothic" panose="020B0502020202020204" pitchFamily="34" charset="0"/>
              </a:rPr>
              <a:t> але вони не </a:t>
            </a:r>
            <a:r>
              <a:rPr lang="ru-RU" sz="2000" dirty="0" err="1" smtClean="0">
                <a:latin typeface="Century Gothic" panose="020B0502020202020204" pitchFamily="34" charset="0"/>
              </a:rPr>
              <a:t>забезпечують</a:t>
            </a:r>
            <a:r>
              <a:rPr lang="ru-RU" sz="2000" dirty="0" smtClean="0">
                <a:latin typeface="Century Gothic" panose="020B0502020202020204" pitchFamily="34" charset="0"/>
              </a:rPr>
              <a:t> </a:t>
            </a:r>
            <a:r>
              <a:rPr lang="ru-RU" sz="2000" dirty="0" err="1" smtClean="0">
                <a:latin typeface="Century Gothic" panose="020B0502020202020204" pitchFamily="34" charset="0"/>
              </a:rPr>
              <a:t>зручну</a:t>
            </a:r>
            <a:r>
              <a:rPr lang="ru-RU" sz="2000" dirty="0" smtClean="0">
                <a:latin typeface="Century Gothic" panose="020B0502020202020204" pitchFamily="34" charset="0"/>
              </a:rPr>
              <a:t> систему </a:t>
            </a:r>
            <a:r>
              <a:rPr lang="ru-RU" sz="2000" dirty="0" err="1" smtClean="0">
                <a:latin typeface="Century Gothic" panose="020B0502020202020204" pitchFamily="34" charset="0"/>
              </a:rPr>
              <a:t>пошуку</a:t>
            </a:r>
            <a:r>
              <a:rPr lang="ru-RU" sz="2000" dirty="0" smtClean="0">
                <a:latin typeface="Century Gothic" panose="020B0502020202020204" pitchFamily="34" charset="0"/>
              </a:rPr>
              <a:t>, </a:t>
            </a:r>
            <a:r>
              <a:rPr lang="ru-RU" sz="2000" dirty="0" err="1" smtClean="0">
                <a:latin typeface="Century Gothic" panose="020B0502020202020204" pitchFamily="34" charset="0"/>
              </a:rPr>
              <a:t>що</a:t>
            </a:r>
            <a:r>
              <a:rPr lang="ru-RU" sz="2000" dirty="0" smtClean="0">
                <a:latin typeface="Century Gothic" panose="020B0502020202020204" pitchFamily="34" charset="0"/>
              </a:rPr>
              <a:t> </a:t>
            </a:r>
            <a:r>
              <a:rPr lang="ru-RU" sz="2000" dirty="0" err="1" smtClean="0">
                <a:latin typeface="Century Gothic" panose="020B0502020202020204" pitchFamily="34" charset="0"/>
              </a:rPr>
              <a:t>призводить</a:t>
            </a:r>
            <a:r>
              <a:rPr lang="ru-RU" sz="2000" dirty="0" smtClean="0">
                <a:latin typeface="Century Gothic" panose="020B0502020202020204" pitchFamily="34" charset="0"/>
              </a:rPr>
              <a:t> до </a:t>
            </a:r>
            <a:r>
              <a:rPr lang="ru-RU" sz="2000" dirty="0" err="1" smtClean="0">
                <a:latin typeface="Century Gothic" panose="020B0502020202020204" pitchFamily="34" charset="0"/>
              </a:rPr>
              <a:t>погіршення</a:t>
            </a:r>
            <a:r>
              <a:rPr lang="ru-RU" sz="2000" dirty="0" smtClean="0">
                <a:latin typeface="Century Gothic" panose="020B0502020202020204" pitchFamily="34" charset="0"/>
              </a:rPr>
              <a:t> </a:t>
            </a:r>
            <a:r>
              <a:rPr lang="ru-RU" sz="2000" dirty="0" err="1" smtClean="0">
                <a:latin typeface="Century Gothic" panose="020B0502020202020204" pitchFamily="34" charset="0"/>
              </a:rPr>
              <a:t>користувацького</a:t>
            </a:r>
            <a:r>
              <a:rPr lang="ru-RU" sz="2000" dirty="0" smtClean="0">
                <a:latin typeface="Century Gothic" panose="020B0502020202020204" pitchFamily="34" charset="0"/>
              </a:rPr>
              <a:t> </a:t>
            </a:r>
            <a:r>
              <a:rPr lang="ru-RU" sz="2000" dirty="0" err="1" smtClean="0">
                <a:latin typeface="Century Gothic" panose="020B0502020202020204" pitchFamily="34" charset="0"/>
              </a:rPr>
              <a:t>досвіду</a:t>
            </a:r>
            <a:r>
              <a:rPr lang="ru-RU" sz="2000" dirty="0" smtClean="0">
                <a:latin typeface="Century Gothic" panose="020B0502020202020204" pitchFamily="34" charset="0"/>
              </a:rPr>
              <a:t>. </a:t>
            </a:r>
            <a:r>
              <a:rPr lang="ru-RU" sz="2000" dirty="0" err="1" smtClean="0">
                <a:latin typeface="Century Gothic" panose="020B0502020202020204" pitchFamily="34" charset="0"/>
              </a:rPr>
              <a:t>Також</a:t>
            </a:r>
            <a:r>
              <a:rPr lang="ru-RU" sz="2000" dirty="0" smtClean="0">
                <a:latin typeface="Century Gothic" panose="020B0502020202020204" pitchFamily="34" charset="0"/>
              </a:rPr>
              <a:t> проблемою є те ,</a:t>
            </a:r>
            <a:r>
              <a:rPr lang="ru-RU" sz="2000" dirty="0" err="1" smtClean="0">
                <a:latin typeface="Century Gothic" panose="020B0502020202020204" pitchFamily="34" charset="0"/>
              </a:rPr>
              <a:t>що</a:t>
            </a:r>
            <a:r>
              <a:rPr lang="ru-RU" sz="2000" dirty="0" smtClean="0">
                <a:latin typeface="Century Gothic" panose="020B0502020202020204" pitchFamily="34" charset="0"/>
              </a:rPr>
              <a:t> </a:t>
            </a:r>
            <a:r>
              <a:rPr lang="ru-RU" sz="2000" dirty="0" err="1" smtClean="0">
                <a:latin typeface="Century Gothic" panose="020B0502020202020204" pitchFamily="34" charset="0"/>
              </a:rPr>
              <a:t>більшість</a:t>
            </a:r>
            <a:r>
              <a:rPr lang="ru-RU" sz="2000" dirty="0" smtClean="0">
                <a:latin typeface="Century Gothic" panose="020B0502020202020204" pitchFamily="34" charset="0"/>
              </a:rPr>
              <a:t> </a:t>
            </a:r>
            <a:r>
              <a:rPr lang="ru-RU" sz="2000" dirty="0" err="1" smtClean="0">
                <a:latin typeface="Century Gothic" panose="020B0502020202020204" pitchFamily="34" charset="0"/>
              </a:rPr>
              <a:t>сайтів</a:t>
            </a:r>
            <a:r>
              <a:rPr lang="ru-RU" sz="2000" dirty="0" smtClean="0">
                <a:latin typeface="Century Gothic" panose="020B0502020202020204" pitchFamily="34" charset="0"/>
              </a:rPr>
              <a:t> є </a:t>
            </a:r>
            <a:r>
              <a:rPr lang="ru-RU" sz="2000" dirty="0" err="1" smtClean="0">
                <a:latin typeface="Century Gothic" panose="020B0502020202020204" pitchFamily="34" charset="0"/>
              </a:rPr>
              <a:t>платними</a:t>
            </a:r>
            <a:r>
              <a:rPr lang="ru-RU" sz="2000" dirty="0" smtClean="0">
                <a:latin typeface="Century Gothic" panose="020B0502020202020204" pitchFamily="34" charset="0"/>
              </a:rPr>
              <a:t> платформами  </a:t>
            </a:r>
            <a:r>
              <a:rPr lang="ru-RU" sz="2000" dirty="0">
                <a:latin typeface="Century Gothic" panose="020B0502020202020204" pitchFamily="34" charset="0"/>
              </a:rPr>
              <a:t>і для </a:t>
            </a:r>
            <a:r>
              <a:rPr lang="ru-RU" sz="2000" dirty="0" err="1">
                <a:latin typeface="Century Gothic" panose="020B0502020202020204" pitchFamily="34" charset="0"/>
              </a:rPr>
              <a:t>починаючих</a:t>
            </a:r>
            <a:r>
              <a:rPr lang="ru-RU" sz="2000" dirty="0">
                <a:latin typeface="Century Gothic" panose="020B0502020202020204" pitchFamily="34" charset="0"/>
              </a:rPr>
              <a:t> </a:t>
            </a:r>
            <a:r>
              <a:rPr lang="ru-RU" sz="2000" dirty="0" err="1">
                <a:latin typeface="Century Gothic" panose="020B0502020202020204" pitchFamily="34" charset="0"/>
              </a:rPr>
              <a:t>майстрів</a:t>
            </a:r>
            <a:r>
              <a:rPr lang="ru-RU" sz="2000" dirty="0">
                <a:latin typeface="Century Gothic" panose="020B0502020202020204" pitchFamily="34" charset="0"/>
              </a:rPr>
              <a:t> є </a:t>
            </a:r>
            <a:r>
              <a:rPr lang="ru-RU" sz="2000" dirty="0" err="1">
                <a:latin typeface="Century Gothic" panose="020B0502020202020204" pitchFamily="34" charset="0"/>
              </a:rPr>
              <a:t>трохи</a:t>
            </a:r>
            <a:r>
              <a:rPr lang="ru-RU" sz="2000" dirty="0">
                <a:latin typeface="Century Gothic" panose="020B0502020202020204" pitchFamily="34" charset="0"/>
              </a:rPr>
              <a:t> проблемно </a:t>
            </a:r>
            <a:r>
              <a:rPr lang="ru-RU" sz="2000" dirty="0" err="1">
                <a:latin typeface="Century Gothic" panose="020B0502020202020204" pitchFamily="34" charset="0"/>
              </a:rPr>
              <a:t>відразу</a:t>
            </a:r>
            <a:r>
              <a:rPr lang="ru-RU" sz="2000" dirty="0">
                <a:latin typeface="Century Gothic" panose="020B0502020202020204" pitchFamily="34" charset="0"/>
              </a:rPr>
              <a:t> </a:t>
            </a:r>
            <a:r>
              <a:rPr lang="ru-RU" sz="2000" dirty="0" err="1">
                <a:latin typeface="Century Gothic" panose="020B0502020202020204" pitchFamily="34" charset="0"/>
              </a:rPr>
              <a:t>переводити</a:t>
            </a:r>
            <a:r>
              <a:rPr lang="ru-RU" sz="2000" dirty="0">
                <a:latin typeface="Century Gothic" panose="020B0502020202020204" pitchFamily="34" charset="0"/>
              </a:rPr>
              <a:t> </a:t>
            </a:r>
            <a:r>
              <a:rPr lang="ru-RU" sz="2000" dirty="0" err="1">
                <a:latin typeface="Century Gothic" panose="020B0502020202020204" pitchFamily="34" charset="0"/>
              </a:rPr>
              <a:t>кошти</a:t>
            </a:r>
            <a:r>
              <a:rPr lang="ru-RU" sz="2000" dirty="0">
                <a:latin typeface="Century Gothic" panose="020B0502020202020204" pitchFamily="34" charset="0"/>
              </a:rPr>
              <a:t> </a:t>
            </a:r>
            <a:r>
              <a:rPr lang="ru-RU" sz="2000" dirty="0" err="1">
                <a:latin typeface="Century Gothic" panose="020B0502020202020204" pitchFamily="34" charset="0"/>
              </a:rPr>
              <a:t>незнаючи</a:t>
            </a:r>
            <a:r>
              <a:rPr lang="ru-RU" sz="2000" dirty="0">
                <a:latin typeface="Century Gothic" panose="020B0502020202020204" pitchFamily="34" charset="0"/>
              </a:rPr>
              <a:t> </a:t>
            </a:r>
            <a:r>
              <a:rPr lang="ru-RU" sz="2000" dirty="0" err="1">
                <a:latin typeface="Century Gothic" panose="020B0502020202020204" pitchFamily="34" charset="0"/>
              </a:rPr>
              <a:t>чи</a:t>
            </a:r>
            <a:r>
              <a:rPr lang="ru-RU" sz="2000" dirty="0">
                <a:latin typeface="Century Gothic" panose="020B0502020202020204" pitchFamily="34" charset="0"/>
              </a:rPr>
              <a:t> </a:t>
            </a:r>
            <a:r>
              <a:rPr lang="ru-RU" sz="2000" dirty="0" smtClean="0">
                <a:latin typeface="Century Gothic" panose="020B0502020202020204" pitchFamily="34" charset="0"/>
              </a:rPr>
              <a:t>буде добре </a:t>
            </a:r>
            <a:r>
              <a:rPr lang="ru-RU" sz="2000" dirty="0" err="1" smtClean="0">
                <a:latin typeface="Century Gothic" panose="020B0502020202020204" pitchFamily="34" charset="0"/>
              </a:rPr>
              <a:t>реалізований</a:t>
            </a:r>
            <a:r>
              <a:rPr lang="ru-RU" sz="2000" dirty="0" smtClean="0">
                <a:latin typeface="Century Gothic" panose="020B0502020202020204" pitchFamily="34" charset="0"/>
              </a:rPr>
              <a:t> </a:t>
            </a:r>
            <a:r>
              <a:rPr lang="ru-RU" sz="2000" dirty="0" err="1" smtClean="0">
                <a:latin typeface="Century Gothic" panose="020B0502020202020204" pitchFamily="34" charset="0"/>
              </a:rPr>
              <a:t>їхній</a:t>
            </a:r>
            <a:r>
              <a:rPr lang="ru-RU" sz="2000" dirty="0" smtClean="0">
                <a:latin typeface="Century Gothic" panose="020B0502020202020204" pitchFamily="34" charset="0"/>
              </a:rPr>
              <a:t> товар.</a:t>
            </a:r>
            <a:endParaRPr lang="uk-UA" sz="2000" dirty="0" smtClean="0">
              <a:latin typeface="Century Gothic" panose="020B0502020202020204" pitchFamily="34" charset="0"/>
            </a:endParaRPr>
          </a:p>
        </p:txBody>
      </p:sp>
      <p:pic>
        <p:nvPicPr>
          <p:cNvPr id="4" name="Рисунок 3"/>
          <p:cNvPicPr/>
          <p:nvPr/>
        </p:nvPicPr>
        <p:blipFill>
          <a:blip r:embed="rId2"/>
          <a:stretch>
            <a:fillRect/>
          </a:stretch>
        </p:blipFill>
        <p:spPr>
          <a:xfrm>
            <a:off x="7065039" y="936763"/>
            <a:ext cx="4989195" cy="3028950"/>
          </a:xfrm>
          <a:prstGeom prst="rect">
            <a:avLst/>
          </a:prstGeom>
        </p:spPr>
      </p:pic>
      <p:pic>
        <p:nvPicPr>
          <p:cNvPr id="5" name="Рисунок 4"/>
          <p:cNvPicPr/>
          <p:nvPr/>
        </p:nvPicPr>
        <p:blipFill>
          <a:blip r:embed="rId3"/>
          <a:stretch>
            <a:fillRect/>
          </a:stretch>
        </p:blipFill>
        <p:spPr>
          <a:xfrm>
            <a:off x="7065039" y="4045527"/>
            <a:ext cx="4989195" cy="2667432"/>
          </a:xfrm>
          <a:prstGeom prst="rect">
            <a:avLst/>
          </a:prstGeom>
        </p:spPr>
      </p:pic>
    </p:spTree>
    <p:extLst>
      <p:ext uri="{BB962C8B-B14F-4D97-AF65-F5344CB8AC3E}">
        <p14:creationId xmlns:p14="http://schemas.microsoft.com/office/powerpoint/2010/main" val="836270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8605"/>
          </a:xfrm>
        </p:spPr>
        <p:txBody>
          <a:bodyPr>
            <a:normAutofit fontScale="90000"/>
          </a:bodyPr>
          <a:lstStyle/>
          <a:p>
            <a:r>
              <a:rPr lang="uk-UA" sz="2800" dirty="0"/>
              <a:t>Вибір засобів для </a:t>
            </a:r>
            <a:r>
              <a:rPr lang="uk-UA" sz="2800" dirty="0" smtClean="0"/>
              <a:t>реалізації</a:t>
            </a:r>
            <a:r>
              <a:rPr lang="en-US" sz="2800" dirty="0" smtClean="0"/>
              <a:t>:</a:t>
            </a:r>
            <a:r>
              <a:rPr lang="uk-UA" sz="2800" dirty="0"/>
              <a:t/>
            </a:r>
            <a:br>
              <a:rPr lang="uk-UA" sz="2800" dirty="0"/>
            </a:br>
            <a:endParaRPr lang="ru-RU" sz="2800" dirty="0">
              <a:latin typeface="Century" panose="02040604050505020304" pitchFamily="18" charset="0"/>
            </a:endParaRPr>
          </a:p>
        </p:txBody>
      </p:sp>
      <p:sp>
        <p:nvSpPr>
          <p:cNvPr id="3" name="Объект 2"/>
          <p:cNvSpPr>
            <a:spLocks noGrp="1"/>
          </p:cNvSpPr>
          <p:nvPr>
            <p:ph idx="1"/>
          </p:nvPr>
        </p:nvSpPr>
        <p:spPr>
          <a:xfrm>
            <a:off x="838200" y="1023730"/>
            <a:ext cx="5582478" cy="5834270"/>
          </a:xfrm>
        </p:spPr>
        <p:txBody>
          <a:bodyPr>
            <a:normAutofit lnSpcReduction="10000"/>
          </a:bodyPr>
          <a:lstStyle/>
          <a:p>
            <a:pPr marL="0" indent="0">
              <a:buNone/>
            </a:pPr>
            <a:r>
              <a:rPr lang="ru-RU" sz="1800" dirty="0"/>
              <a:t> </a:t>
            </a:r>
            <a:r>
              <a:rPr lang="ru-RU" sz="1800" dirty="0" smtClean="0"/>
              <a:t>   </a:t>
            </a:r>
            <a:r>
              <a:rPr lang="ru-RU" sz="1800" dirty="0" err="1" smtClean="0">
                <a:latin typeface="Century Gothic" panose="020B0502020202020204" pitchFamily="34" charset="0"/>
              </a:rPr>
              <a:t>Від</a:t>
            </a:r>
            <a:r>
              <a:rPr lang="ru-RU" sz="1800" dirty="0" smtClean="0">
                <a:latin typeface="Century Gothic" panose="020B0502020202020204" pitchFamily="34" charset="0"/>
              </a:rPr>
              <a:t> </a:t>
            </a:r>
            <a:r>
              <a:rPr lang="ru-RU" sz="1800" dirty="0">
                <a:latin typeface="Century Gothic" panose="020B0502020202020204" pitchFamily="34" charset="0"/>
              </a:rPr>
              <a:t>правильного </a:t>
            </a:r>
            <a:r>
              <a:rPr lang="ru-RU" sz="1800" dirty="0" err="1">
                <a:latin typeface="Century Gothic" panose="020B0502020202020204" pitchFamily="34" charset="0"/>
              </a:rPr>
              <a:t>вибору</a:t>
            </a:r>
            <a:r>
              <a:rPr lang="ru-RU" sz="1800" dirty="0">
                <a:latin typeface="Century Gothic" panose="020B0502020202020204" pitchFamily="34" charset="0"/>
              </a:rPr>
              <a:t> </a:t>
            </a:r>
            <a:r>
              <a:rPr lang="ru-RU" sz="1800" dirty="0" err="1">
                <a:latin typeface="Century Gothic" panose="020B0502020202020204" pitchFamily="34" charset="0"/>
              </a:rPr>
              <a:t>технології</a:t>
            </a:r>
            <a:r>
              <a:rPr lang="ru-RU" sz="1800" dirty="0">
                <a:latin typeface="Century Gothic" panose="020B0502020202020204" pitchFamily="34" charset="0"/>
              </a:rPr>
              <a:t> </a:t>
            </a:r>
            <a:r>
              <a:rPr lang="ru-RU" sz="1800" dirty="0" err="1">
                <a:latin typeface="Century Gothic" panose="020B0502020202020204" pitchFamily="34" charset="0"/>
              </a:rPr>
              <a:t>програмування</a:t>
            </a:r>
            <a:r>
              <a:rPr lang="ru-RU" sz="1800" dirty="0">
                <a:latin typeface="Century Gothic" panose="020B0502020202020204" pitchFamily="34" charset="0"/>
              </a:rPr>
              <a:t>, алгоритму, </a:t>
            </a:r>
            <a:r>
              <a:rPr lang="ru-RU" sz="1800" dirty="0" err="1">
                <a:latin typeface="Century Gothic" panose="020B0502020202020204" pitchFamily="34" charset="0"/>
              </a:rPr>
              <a:t>структури</a:t>
            </a:r>
            <a:r>
              <a:rPr lang="ru-RU" sz="1800" dirty="0">
                <a:latin typeface="Century Gothic" panose="020B0502020202020204" pitchFamily="34" charset="0"/>
              </a:rPr>
              <a:t> та дизайну сайту </a:t>
            </a:r>
            <a:r>
              <a:rPr lang="ru-RU" sz="1800" dirty="0" err="1">
                <a:latin typeface="Century Gothic" panose="020B0502020202020204" pitchFamily="34" charset="0"/>
              </a:rPr>
              <a:t>залежить</a:t>
            </a:r>
            <a:r>
              <a:rPr lang="ru-RU" sz="1800" dirty="0">
                <a:latin typeface="Century Gothic" panose="020B0502020202020204" pitchFamily="34" charset="0"/>
              </a:rPr>
              <a:t> </a:t>
            </a:r>
            <a:r>
              <a:rPr lang="ru-RU" sz="1800" dirty="0" err="1">
                <a:latin typeface="Century Gothic" panose="020B0502020202020204" pitchFamily="34" charset="0"/>
              </a:rPr>
              <a:t>успіх</a:t>
            </a:r>
            <a:r>
              <a:rPr lang="ru-RU" sz="1800" dirty="0">
                <a:latin typeface="Century Gothic" panose="020B0502020202020204" pitchFamily="34" charset="0"/>
              </a:rPr>
              <a:t> будь-</a:t>
            </a:r>
            <a:r>
              <a:rPr lang="ru-RU" sz="1800" dirty="0" err="1">
                <a:latin typeface="Century Gothic" panose="020B0502020202020204" pitchFamily="34" charset="0"/>
              </a:rPr>
              <a:t>якого</a:t>
            </a:r>
            <a:r>
              <a:rPr lang="ru-RU" sz="1800" dirty="0">
                <a:latin typeface="Century Gothic" panose="020B0502020202020204" pitchFamily="34" charset="0"/>
              </a:rPr>
              <a:t> проекту в </a:t>
            </a:r>
            <a:r>
              <a:rPr lang="ru-RU" sz="1800" dirty="0" err="1">
                <a:latin typeface="Century Gothic" panose="020B0502020202020204" pitchFamily="34" charset="0"/>
              </a:rPr>
              <a:t>галузі</a:t>
            </a:r>
            <a:r>
              <a:rPr lang="ru-RU" sz="1800" dirty="0">
                <a:latin typeface="Century Gothic" panose="020B0502020202020204" pitchFamily="34" charset="0"/>
              </a:rPr>
              <a:t> </a:t>
            </a:r>
            <a:r>
              <a:rPr lang="ru-RU" sz="1800" dirty="0" err="1" smtClean="0">
                <a:latin typeface="Century Gothic" panose="020B0502020202020204" pitchFamily="34" charset="0"/>
              </a:rPr>
              <a:t>програмування</a:t>
            </a:r>
            <a:r>
              <a:rPr lang="ru-RU" sz="1800" dirty="0" smtClean="0">
                <a:latin typeface="Century Gothic" panose="020B0502020202020204" pitchFamily="34" charset="0"/>
              </a:rPr>
              <a:t>.</a:t>
            </a:r>
            <a:endParaRPr lang="en-US" sz="1800" dirty="0" smtClean="0">
              <a:latin typeface="Century Gothic" panose="020B0502020202020204" pitchFamily="34" charset="0"/>
            </a:endParaRPr>
          </a:p>
          <a:p>
            <a:pPr marL="0" indent="0">
              <a:buNone/>
            </a:pPr>
            <a:r>
              <a:rPr lang="uk-UA" sz="1800" dirty="0" smtClean="0">
                <a:latin typeface="Century Gothic" panose="020B0502020202020204" pitchFamily="34" charset="0"/>
              </a:rPr>
              <a:t>    Для створення </a:t>
            </a:r>
            <a:r>
              <a:rPr lang="uk-UA" sz="1800" dirty="0" err="1" smtClean="0">
                <a:latin typeface="Century Gothic" panose="020B0502020202020204" pitchFamily="34" charset="0"/>
              </a:rPr>
              <a:t>данного</a:t>
            </a:r>
            <a:r>
              <a:rPr lang="uk-UA" sz="1800" dirty="0" smtClean="0">
                <a:latin typeface="Century Gothic" panose="020B0502020202020204" pitchFamily="34" charset="0"/>
              </a:rPr>
              <a:t> сайту було використано мову програмування </a:t>
            </a:r>
            <a:r>
              <a:rPr lang="en-US" sz="1800" dirty="0" smtClean="0">
                <a:latin typeface="Century Gothic" panose="020B0502020202020204" pitchFamily="34" charset="0"/>
              </a:rPr>
              <a:t>Java, H2 database-</a:t>
            </a:r>
            <a:r>
              <a:rPr lang="uk-UA" sz="1800" dirty="0" smtClean="0">
                <a:latin typeface="Century Gothic" panose="020B0502020202020204" pitchFamily="34" charset="0"/>
              </a:rPr>
              <a:t>база </a:t>
            </a:r>
            <a:r>
              <a:rPr lang="uk-UA" sz="1800" dirty="0" err="1" smtClean="0">
                <a:latin typeface="Century Gothic" panose="020B0502020202020204" pitchFamily="34" charset="0"/>
              </a:rPr>
              <a:t>данних</a:t>
            </a:r>
            <a:r>
              <a:rPr lang="uk-UA" sz="1800" dirty="0" smtClean="0">
                <a:latin typeface="Century Gothic" panose="020B0502020202020204" pitchFamily="34" charset="0"/>
              </a:rPr>
              <a:t> і </a:t>
            </a:r>
            <a:r>
              <a:rPr lang="en-US" sz="1800" dirty="0" smtClean="0">
                <a:latin typeface="Century Gothic" panose="020B0502020202020204" pitchFamily="34" charset="0"/>
              </a:rPr>
              <a:t>Spring Boot </a:t>
            </a:r>
            <a:r>
              <a:rPr lang="uk-UA" sz="1800" dirty="0" err="1" smtClean="0">
                <a:latin typeface="Century Gothic" panose="020B0502020202020204" pitchFamily="34" charset="0"/>
              </a:rPr>
              <a:t>фреймворк</a:t>
            </a:r>
            <a:r>
              <a:rPr lang="uk-UA" sz="1800" dirty="0" smtClean="0">
                <a:latin typeface="Century Gothic" panose="020B0502020202020204" pitchFamily="34" charset="0"/>
              </a:rPr>
              <a:t>.</a:t>
            </a:r>
            <a:r>
              <a:rPr lang="en-US" sz="1800" dirty="0" smtClean="0">
                <a:latin typeface="Century Gothic" panose="020B0502020202020204" pitchFamily="34" charset="0"/>
              </a:rPr>
              <a:t>Java </a:t>
            </a:r>
            <a:r>
              <a:rPr lang="uk-UA" sz="1800" dirty="0">
                <a:latin typeface="Century Gothic" panose="020B0502020202020204" pitchFamily="34" charset="0"/>
              </a:rPr>
              <a:t>є мовою програмування загального призначення, яка використовується широко в сфері розробки програмного </a:t>
            </a:r>
            <a:r>
              <a:rPr lang="uk-UA" sz="1800" dirty="0" smtClean="0">
                <a:latin typeface="Century Gothic" panose="020B0502020202020204" pitchFamily="34" charset="0"/>
              </a:rPr>
              <a:t>забезпечення    </a:t>
            </a:r>
            <a:r>
              <a:rPr lang="ru-RU" sz="1800" dirty="0">
                <a:latin typeface="Century Gothic" panose="020B0502020202020204" pitchFamily="34" charset="0"/>
              </a:rPr>
              <a:t>H2 </a:t>
            </a:r>
            <a:r>
              <a:rPr lang="ru-RU" sz="1800" dirty="0" err="1">
                <a:latin typeface="Century Gothic" panose="020B0502020202020204" pitchFamily="34" charset="0"/>
              </a:rPr>
              <a:t>database</a:t>
            </a:r>
            <a:r>
              <a:rPr lang="ru-RU" sz="1800" dirty="0">
                <a:latin typeface="Century Gothic" panose="020B0502020202020204" pitchFamily="34" charset="0"/>
              </a:rPr>
              <a:t> є </a:t>
            </a:r>
            <a:r>
              <a:rPr lang="ru-RU" sz="1800" dirty="0" err="1">
                <a:latin typeface="Century Gothic" panose="020B0502020202020204" pitchFamily="34" charset="0"/>
              </a:rPr>
              <a:t>легковаго</a:t>
            </a:r>
            <a:r>
              <a:rPr lang="ru-RU" sz="1800" dirty="0">
                <a:latin typeface="Century Gothic" panose="020B0502020202020204" pitchFamily="34" charset="0"/>
              </a:rPr>
              <a:t> </a:t>
            </a:r>
            <a:r>
              <a:rPr lang="ru-RU" sz="1800" dirty="0" err="1">
                <a:latin typeface="Century Gothic" panose="020B0502020202020204" pitchFamily="34" charset="0"/>
              </a:rPr>
              <a:t>вбудованою</a:t>
            </a:r>
            <a:r>
              <a:rPr lang="ru-RU" sz="1800" dirty="0">
                <a:latin typeface="Century Gothic" panose="020B0502020202020204" pitchFamily="34" charset="0"/>
              </a:rPr>
              <a:t> базою </a:t>
            </a:r>
            <a:r>
              <a:rPr lang="ru-RU" sz="1800" dirty="0" err="1">
                <a:latin typeface="Century Gothic" panose="020B0502020202020204" pitchFamily="34" charset="0"/>
              </a:rPr>
              <a:t>даних</a:t>
            </a:r>
            <a:r>
              <a:rPr lang="ru-RU" sz="1800" dirty="0">
                <a:latin typeface="Century Gothic" panose="020B0502020202020204" pitchFamily="34" charset="0"/>
              </a:rPr>
              <a:t>, яка написана на </a:t>
            </a:r>
            <a:r>
              <a:rPr lang="ru-RU" sz="1800" dirty="0" err="1">
                <a:latin typeface="Century Gothic" panose="020B0502020202020204" pitchFamily="34" charset="0"/>
              </a:rPr>
              <a:t>Java</a:t>
            </a:r>
            <a:r>
              <a:rPr lang="ru-RU" sz="1800" dirty="0">
                <a:latin typeface="Century Gothic" panose="020B0502020202020204" pitchFamily="34" charset="0"/>
              </a:rPr>
              <a:t>. Вона </a:t>
            </a:r>
            <a:r>
              <a:rPr lang="ru-RU" sz="1800" dirty="0" err="1">
                <a:latin typeface="Century Gothic" panose="020B0502020202020204" pitchFamily="34" charset="0"/>
              </a:rPr>
              <a:t>надає</a:t>
            </a:r>
            <a:r>
              <a:rPr lang="ru-RU" sz="1800" dirty="0">
                <a:latin typeface="Century Gothic" panose="020B0502020202020204" pitchFamily="34" charset="0"/>
              </a:rPr>
              <a:t> </a:t>
            </a:r>
            <a:r>
              <a:rPr lang="ru-RU" sz="1800" dirty="0" err="1">
                <a:latin typeface="Century Gothic" panose="020B0502020202020204" pitchFamily="34" charset="0"/>
              </a:rPr>
              <a:t>швидкий</a:t>
            </a:r>
            <a:r>
              <a:rPr lang="ru-RU" sz="1800" dirty="0">
                <a:latin typeface="Century Gothic" panose="020B0502020202020204" pitchFamily="34" charset="0"/>
              </a:rPr>
              <a:t> та </a:t>
            </a:r>
            <a:r>
              <a:rPr lang="ru-RU" sz="1800" dirty="0" err="1">
                <a:latin typeface="Century Gothic" panose="020B0502020202020204" pitchFamily="34" charset="0"/>
              </a:rPr>
              <a:t>ефективний</a:t>
            </a:r>
            <a:r>
              <a:rPr lang="ru-RU" sz="1800" dirty="0">
                <a:latin typeface="Century Gothic" panose="020B0502020202020204" pitchFamily="34" charset="0"/>
              </a:rPr>
              <a:t> </a:t>
            </a:r>
            <a:r>
              <a:rPr lang="ru-RU" sz="1800" dirty="0" err="1">
                <a:latin typeface="Century Gothic" panose="020B0502020202020204" pitchFamily="34" charset="0"/>
              </a:rPr>
              <a:t>спосіб</a:t>
            </a:r>
            <a:r>
              <a:rPr lang="ru-RU" sz="1800" dirty="0">
                <a:latin typeface="Century Gothic" panose="020B0502020202020204" pitchFamily="34" charset="0"/>
              </a:rPr>
              <a:t> </a:t>
            </a:r>
            <a:r>
              <a:rPr lang="ru-RU" sz="1800" dirty="0" err="1">
                <a:latin typeface="Century Gothic" panose="020B0502020202020204" pitchFamily="34" charset="0"/>
              </a:rPr>
              <a:t>зберігання</a:t>
            </a:r>
            <a:r>
              <a:rPr lang="ru-RU" sz="1800" dirty="0">
                <a:latin typeface="Century Gothic" panose="020B0502020202020204" pitchFamily="34" charset="0"/>
              </a:rPr>
              <a:t> та доступу до </a:t>
            </a:r>
            <a:r>
              <a:rPr lang="ru-RU" sz="1800" dirty="0" err="1">
                <a:latin typeface="Century Gothic" panose="020B0502020202020204" pitchFamily="34" charset="0"/>
              </a:rPr>
              <a:t>даних</a:t>
            </a:r>
            <a:r>
              <a:rPr lang="ru-RU" sz="1800" dirty="0" smtClean="0">
                <a:latin typeface="Century Gothic" panose="020B0502020202020204" pitchFamily="34" charset="0"/>
              </a:rPr>
              <a:t>.</a:t>
            </a:r>
          </a:p>
          <a:p>
            <a:pPr marL="0" indent="0">
              <a:buNone/>
            </a:pPr>
            <a:r>
              <a:rPr lang="uk-UA" sz="1800" dirty="0">
                <a:latin typeface="Century Gothic" panose="020B0502020202020204" pitchFamily="34" charset="0"/>
              </a:rPr>
              <a:t> </a:t>
            </a:r>
            <a:r>
              <a:rPr lang="uk-UA" sz="1800" dirty="0" smtClean="0">
                <a:latin typeface="Century Gothic" panose="020B0502020202020204" pitchFamily="34" charset="0"/>
              </a:rPr>
              <a:t>   </a:t>
            </a:r>
            <a:r>
              <a:rPr lang="en-US" sz="1800" dirty="0">
                <a:latin typeface="Century Gothic" panose="020B0502020202020204" pitchFamily="34" charset="0"/>
              </a:rPr>
              <a:t>Spring Boot </a:t>
            </a:r>
            <a:r>
              <a:rPr lang="uk-UA" sz="1800" dirty="0">
                <a:latin typeface="Century Gothic" panose="020B0502020202020204" pitchFamily="34" charset="0"/>
              </a:rPr>
              <a:t>є </a:t>
            </a:r>
            <a:r>
              <a:rPr lang="uk-UA" sz="1800" dirty="0" err="1">
                <a:latin typeface="Century Gothic" panose="020B0502020202020204" pitchFamily="34" charset="0"/>
              </a:rPr>
              <a:t>фреймворком</a:t>
            </a:r>
            <a:r>
              <a:rPr lang="uk-UA" sz="1800" dirty="0">
                <a:latin typeface="Century Gothic" panose="020B0502020202020204" pitchFamily="34" charset="0"/>
              </a:rPr>
              <a:t> для розробки додатків на </a:t>
            </a:r>
            <a:r>
              <a:rPr lang="en-US" sz="1800" dirty="0">
                <a:latin typeface="Century Gothic" panose="020B0502020202020204" pitchFamily="34" charset="0"/>
              </a:rPr>
              <a:t>Java, </a:t>
            </a:r>
            <a:r>
              <a:rPr lang="uk-UA" sz="1800" dirty="0">
                <a:latin typeface="Century Gothic" panose="020B0502020202020204" pitchFamily="34" charset="0"/>
              </a:rPr>
              <a:t>який спрощує процес створення та налаштування додатків. Він надає гнучку архітектуру, розумні конфігурації за замовчуванням та широкий набір інтеграційних можливостей</a:t>
            </a:r>
            <a:r>
              <a:rPr lang="uk-UA" sz="1800" dirty="0" smtClean="0">
                <a:latin typeface="Century Gothic" panose="020B0502020202020204" pitchFamily="34" charset="0"/>
              </a:rPr>
              <a:t>.</a:t>
            </a:r>
          </a:p>
          <a:p>
            <a:pPr marL="0" indent="0">
              <a:buNone/>
            </a:pPr>
            <a:r>
              <a:rPr lang="uk-UA" sz="1800" dirty="0">
                <a:latin typeface="Century Gothic" panose="020B0502020202020204" pitchFamily="34" charset="0"/>
              </a:rPr>
              <a:t>    Коли використовуються разом, </a:t>
            </a:r>
            <a:r>
              <a:rPr lang="en-US" sz="1800" dirty="0">
                <a:latin typeface="Century Gothic" panose="020B0502020202020204" pitchFamily="34" charset="0"/>
              </a:rPr>
              <a:t>Java, H2 database </a:t>
            </a:r>
            <a:r>
              <a:rPr lang="uk-UA" sz="1800" dirty="0">
                <a:latin typeface="Century Gothic" panose="020B0502020202020204" pitchFamily="34" charset="0"/>
              </a:rPr>
              <a:t>та </a:t>
            </a:r>
            <a:r>
              <a:rPr lang="en-US" sz="1800" dirty="0">
                <a:latin typeface="Century Gothic" panose="020B0502020202020204" pitchFamily="34" charset="0"/>
              </a:rPr>
              <a:t>Spring Boot </a:t>
            </a:r>
            <a:r>
              <a:rPr lang="uk-UA" sz="1800" dirty="0">
                <a:latin typeface="Century Gothic" panose="020B0502020202020204" pitchFamily="34" charset="0"/>
              </a:rPr>
              <a:t>надають зручні та ефективні інструменти для розробки різноманітних додатків.</a:t>
            </a:r>
            <a:endParaRPr lang="ru-RU" sz="1800" dirty="0">
              <a:latin typeface="Century Gothic" panose="020B0502020202020204" pitchFamily="34"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2035" y="3940865"/>
            <a:ext cx="4680000" cy="2674305"/>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2607" y="290916"/>
            <a:ext cx="3098857" cy="3098857"/>
          </a:xfrm>
          <a:prstGeom prst="rect">
            <a:avLst/>
          </a:prstGeom>
        </p:spPr>
      </p:pic>
    </p:spTree>
    <p:extLst>
      <p:ext uri="{BB962C8B-B14F-4D97-AF65-F5344CB8AC3E}">
        <p14:creationId xmlns:p14="http://schemas.microsoft.com/office/powerpoint/2010/main" val="1860411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4678017" cy="1325563"/>
          </a:xfrm>
        </p:spPr>
        <p:txBody>
          <a:bodyPr>
            <a:normAutofit/>
          </a:bodyPr>
          <a:lstStyle/>
          <a:p>
            <a:r>
              <a:rPr lang="en-US" sz="2800" dirty="0">
                <a:latin typeface="Century Gothic" panose="020B0502020202020204" pitchFamily="34" charset="0"/>
              </a:rPr>
              <a:t>Use Case </a:t>
            </a:r>
            <a:r>
              <a:rPr lang="en-US" sz="2800" dirty="0" smtClean="0">
                <a:latin typeface="Century Gothic" panose="020B0502020202020204" pitchFamily="34" charset="0"/>
              </a:rPr>
              <a:t>Diagram </a:t>
            </a:r>
            <a:r>
              <a:rPr lang="uk-UA" sz="2800" dirty="0" smtClean="0">
                <a:latin typeface="Century Gothic" panose="020B0502020202020204" pitchFamily="34" charset="0"/>
              </a:rPr>
              <a:t>сайту</a:t>
            </a:r>
            <a:endParaRPr lang="ru-RU" sz="2800" dirty="0">
              <a:latin typeface="Century Gothic" panose="020B0502020202020204" pitchFamily="34" charset="0"/>
            </a:endParaRPr>
          </a:p>
        </p:txBody>
      </p:sp>
      <p:sp>
        <p:nvSpPr>
          <p:cNvPr id="3" name="Объект 2"/>
          <p:cNvSpPr>
            <a:spLocks noGrp="1"/>
          </p:cNvSpPr>
          <p:nvPr>
            <p:ph idx="1"/>
          </p:nvPr>
        </p:nvSpPr>
        <p:spPr>
          <a:xfrm>
            <a:off x="838200" y="1600200"/>
            <a:ext cx="4429539" cy="4576763"/>
          </a:xfrm>
        </p:spPr>
        <p:txBody>
          <a:bodyPr/>
          <a:lstStyle/>
          <a:p>
            <a:r>
              <a:rPr lang="uk-UA" dirty="0" smtClean="0">
                <a:latin typeface="Century Gothic" panose="020B0502020202020204" pitchFamily="34" charset="0"/>
              </a:rPr>
              <a:t>На даному малюнку в нас зображено </a:t>
            </a:r>
            <a:r>
              <a:rPr lang="uk-UA" dirty="0">
                <a:latin typeface="Century Gothic" panose="020B0502020202020204" pitchFamily="34" charset="0"/>
              </a:rPr>
              <a:t>взаємодію між акторами та функціональність сайту продажу виробів ручної роботи.</a:t>
            </a:r>
            <a:endParaRPr lang="ru-RU" dirty="0">
              <a:latin typeface="Century Gothic" panose="020B0502020202020204" pitchFamily="34" charset="0"/>
            </a:endParaRPr>
          </a:p>
          <a:p>
            <a:endParaRPr lang="ru-RU" dirty="0"/>
          </a:p>
        </p:txBody>
      </p:sp>
      <p:pic>
        <p:nvPicPr>
          <p:cNvPr id="4" name="Рисунок 3"/>
          <p:cNvPicPr/>
          <p:nvPr/>
        </p:nvPicPr>
        <p:blipFill>
          <a:blip r:embed="rId2">
            <a:extLst>
              <a:ext uri="{28A0092B-C50C-407E-A947-70E740481C1C}">
                <a14:useLocalDpi xmlns:a14="http://schemas.microsoft.com/office/drawing/2010/main" val="0"/>
              </a:ext>
            </a:extLst>
          </a:blip>
          <a:stretch>
            <a:fillRect/>
          </a:stretch>
        </p:blipFill>
        <p:spPr>
          <a:xfrm>
            <a:off x="7380175" y="365126"/>
            <a:ext cx="3284511" cy="6184762"/>
          </a:xfrm>
          <a:prstGeom prst="rect">
            <a:avLst/>
          </a:prstGeom>
        </p:spPr>
      </p:pic>
    </p:spTree>
    <p:extLst>
      <p:ext uri="{BB962C8B-B14F-4D97-AF65-F5344CB8AC3E}">
        <p14:creationId xmlns:p14="http://schemas.microsoft.com/office/powerpoint/2010/main" val="1056543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800" dirty="0" smtClean="0"/>
              <a:t>Результат виконання:</a:t>
            </a:r>
            <a:endParaRPr lang="ru-RU" sz="2800" dirty="0"/>
          </a:p>
        </p:txBody>
      </p:sp>
      <p:sp>
        <p:nvSpPr>
          <p:cNvPr id="3" name="Объект 2"/>
          <p:cNvSpPr>
            <a:spLocks noGrp="1"/>
          </p:cNvSpPr>
          <p:nvPr>
            <p:ph idx="1"/>
          </p:nvPr>
        </p:nvSpPr>
        <p:spPr>
          <a:xfrm>
            <a:off x="838200" y="1865744"/>
            <a:ext cx="4722091" cy="4992255"/>
          </a:xfrm>
        </p:spPr>
        <p:txBody>
          <a:bodyPr>
            <a:normAutofit fontScale="92500" lnSpcReduction="10000"/>
          </a:bodyPr>
          <a:lstStyle/>
          <a:p>
            <a:r>
              <a:rPr lang="uk-UA" sz="2200" dirty="0">
                <a:latin typeface="Century Gothic" panose="020B0502020202020204" pitchFamily="34" charset="0"/>
              </a:rPr>
              <a:t>На головній сторінці нашого </a:t>
            </a:r>
            <a:r>
              <a:rPr lang="uk-UA" sz="2200" dirty="0" smtClean="0">
                <a:latin typeface="Century Gothic" panose="020B0502020202020204" pitchFamily="34" charset="0"/>
              </a:rPr>
              <a:t>сайту </a:t>
            </a:r>
            <a:r>
              <a:rPr lang="uk-UA" sz="2200" dirty="0">
                <a:latin typeface="Century Gothic" panose="020B0502020202020204" pitchFamily="34" charset="0"/>
              </a:rPr>
              <a:t>привітно вас зустрічаємо в світ ручної роботи</a:t>
            </a:r>
            <a:r>
              <a:rPr lang="uk-UA" sz="2200" dirty="0" smtClean="0">
                <a:latin typeface="Century Gothic" panose="020B0502020202020204" pitchFamily="34" charset="0"/>
              </a:rPr>
              <a:t>!. </a:t>
            </a:r>
            <a:r>
              <a:rPr lang="uk-UA" sz="2200" dirty="0">
                <a:latin typeface="Century Gothic" panose="020B0502020202020204" pitchFamily="34" charset="0"/>
              </a:rPr>
              <a:t>Ласкаво просимо до нашого віртуального магазину, де ви знайдете широкий асортимент продукції, створеної вручну талановитими майстрами з усього світу. </a:t>
            </a:r>
            <a:endParaRPr lang="uk-UA" sz="2200" dirty="0" smtClean="0">
              <a:latin typeface="Century Gothic" panose="020B0502020202020204" pitchFamily="34" charset="0"/>
            </a:endParaRPr>
          </a:p>
          <a:p>
            <a:r>
              <a:rPr lang="ru-RU" sz="2200" dirty="0" smtClean="0">
                <a:latin typeface="Century Gothic" panose="020B0502020202020204" pitchFamily="34" charset="0"/>
              </a:rPr>
              <a:t>Наша </a:t>
            </a:r>
            <a:r>
              <a:rPr lang="ru-RU" sz="2200" dirty="0" err="1">
                <a:latin typeface="Century Gothic" panose="020B0502020202020204" pitchFamily="34" charset="0"/>
              </a:rPr>
              <a:t>головна</a:t>
            </a:r>
            <a:r>
              <a:rPr lang="ru-RU" sz="2200" dirty="0">
                <a:latin typeface="Century Gothic" panose="020B0502020202020204" pitchFamily="34" charset="0"/>
              </a:rPr>
              <a:t> </a:t>
            </a:r>
            <a:r>
              <a:rPr lang="ru-RU" sz="2200" dirty="0" err="1">
                <a:latin typeface="Century Gothic" panose="020B0502020202020204" pitchFamily="34" charset="0"/>
              </a:rPr>
              <a:t>сторінка</a:t>
            </a:r>
            <a:r>
              <a:rPr lang="ru-RU" sz="2200" dirty="0">
                <a:latin typeface="Century Gothic" panose="020B0502020202020204" pitchFamily="34" charset="0"/>
              </a:rPr>
              <a:t> </a:t>
            </a:r>
            <a:r>
              <a:rPr lang="ru-RU" sz="2200" dirty="0" err="1">
                <a:latin typeface="Century Gothic" panose="020B0502020202020204" pitchFamily="34" charset="0"/>
              </a:rPr>
              <a:t>пропонує</a:t>
            </a:r>
            <a:r>
              <a:rPr lang="ru-RU" sz="2200" dirty="0">
                <a:latin typeface="Century Gothic" panose="020B0502020202020204" pitchFamily="34" charset="0"/>
              </a:rPr>
              <a:t> вам </a:t>
            </a:r>
            <a:r>
              <a:rPr lang="ru-RU" sz="2200" dirty="0" err="1">
                <a:latin typeface="Century Gothic" panose="020B0502020202020204" pitchFamily="34" charset="0"/>
              </a:rPr>
              <a:t>зручну</a:t>
            </a:r>
            <a:r>
              <a:rPr lang="ru-RU" sz="2200" dirty="0">
                <a:latin typeface="Century Gothic" panose="020B0502020202020204" pitchFamily="34" charset="0"/>
              </a:rPr>
              <a:t> </a:t>
            </a:r>
            <a:r>
              <a:rPr lang="ru-RU" sz="2200" dirty="0" err="1">
                <a:latin typeface="Century Gothic" panose="020B0502020202020204" pitchFamily="34" charset="0"/>
              </a:rPr>
              <a:t>навігацію</a:t>
            </a:r>
            <a:r>
              <a:rPr lang="ru-RU" sz="2200" dirty="0">
                <a:latin typeface="Century Gothic" panose="020B0502020202020204" pitchFamily="34" charset="0"/>
              </a:rPr>
              <a:t>, </a:t>
            </a:r>
            <a:r>
              <a:rPr lang="ru-RU" sz="2200" dirty="0" err="1">
                <a:latin typeface="Century Gothic" panose="020B0502020202020204" pitchFamily="34" charset="0"/>
              </a:rPr>
              <a:t>щоб</a:t>
            </a:r>
            <a:r>
              <a:rPr lang="ru-RU" sz="2200" dirty="0">
                <a:latin typeface="Century Gothic" panose="020B0502020202020204" pitchFamily="34" charset="0"/>
              </a:rPr>
              <a:t> </a:t>
            </a:r>
            <a:r>
              <a:rPr lang="ru-RU" sz="2200" dirty="0" err="1">
                <a:latin typeface="Century Gothic" panose="020B0502020202020204" pitchFamily="34" charset="0"/>
              </a:rPr>
              <a:t>ви</a:t>
            </a:r>
            <a:r>
              <a:rPr lang="ru-RU" sz="2200" dirty="0">
                <a:latin typeface="Century Gothic" panose="020B0502020202020204" pitchFamily="34" charset="0"/>
              </a:rPr>
              <a:t> могли </a:t>
            </a:r>
            <a:r>
              <a:rPr lang="ru-RU" sz="2200" dirty="0" err="1">
                <a:latin typeface="Century Gothic" panose="020B0502020202020204" pitchFamily="34" charset="0"/>
              </a:rPr>
              <a:t>швидко</a:t>
            </a:r>
            <a:r>
              <a:rPr lang="ru-RU" sz="2200" dirty="0">
                <a:latin typeface="Century Gothic" panose="020B0502020202020204" pitchFamily="34" charset="0"/>
              </a:rPr>
              <a:t> </a:t>
            </a:r>
            <a:r>
              <a:rPr lang="ru-RU" sz="2200" dirty="0" err="1">
                <a:latin typeface="Century Gothic" panose="020B0502020202020204" pitchFamily="34" charset="0"/>
              </a:rPr>
              <a:t>знайти</a:t>
            </a:r>
            <a:r>
              <a:rPr lang="ru-RU" sz="2200" dirty="0">
                <a:latin typeface="Century Gothic" panose="020B0502020202020204" pitchFamily="34" charset="0"/>
              </a:rPr>
              <a:t> </a:t>
            </a:r>
            <a:r>
              <a:rPr lang="ru-RU" sz="2200" dirty="0" err="1">
                <a:latin typeface="Century Gothic" panose="020B0502020202020204" pitchFamily="34" charset="0"/>
              </a:rPr>
              <a:t>саме</a:t>
            </a:r>
            <a:r>
              <a:rPr lang="ru-RU" sz="2200" dirty="0">
                <a:latin typeface="Century Gothic" panose="020B0502020202020204" pitchFamily="34" charset="0"/>
              </a:rPr>
              <a:t> те, </a:t>
            </a:r>
            <a:r>
              <a:rPr lang="ru-RU" sz="2200" dirty="0" err="1">
                <a:latin typeface="Century Gothic" panose="020B0502020202020204" pitchFamily="34" charset="0"/>
              </a:rPr>
              <a:t>що</a:t>
            </a:r>
            <a:r>
              <a:rPr lang="ru-RU" sz="2200" dirty="0">
                <a:latin typeface="Century Gothic" panose="020B0502020202020204" pitchFamily="34" charset="0"/>
              </a:rPr>
              <a:t> вам </a:t>
            </a:r>
            <a:r>
              <a:rPr lang="ru-RU" sz="2200" dirty="0" err="1">
                <a:latin typeface="Century Gothic" panose="020B0502020202020204" pitchFamily="34" charset="0"/>
              </a:rPr>
              <a:t>потрібно</a:t>
            </a:r>
            <a:r>
              <a:rPr lang="ru-RU" sz="2200" dirty="0" smtClean="0">
                <a:latin typeface="Century Gothic" panose="020B0502020202020204" pitchFamily="34" charset="0"/>
              </a:rPr>
              <a:t>.</a:t>
            </a:r>
          </a:p>
          <a:p>
            <a:r>
              <a:rPr lang="uk-UA" sz="2200" dirty="0" smtClean="0">
                <a:latin typeface="Century Gothic" panose="020B0502020202020204" pitchFamily="34" charset="0"/>
              </a:rPr>
              <a:t>На головній сторінці сайту можна обрати ваш товар, додати в корзину і також детально його оглянути.</a:t>
            </a:r>
            <a:endParaRPr lang="ru-RU" sz="2200" dirty="0" smtClean="0">
              <a:latin typeface="Century Gothic" panose="020B0502020202020204" pitchFamily="34" charset="0"/>
            </a:endParaRPr>
          </a:p>
          <a:p>
            <a:endParaRPr lang="ru-RU" dirty="0">
              <a:latin typeface="Century Gothic" panose="020B0502020202020204" pitchFamily="34" charset="0"/>
            </a:endParaRPr>
          </a:p>
        </p:txBody>
      </p:sp>
      <p:pic>
        <p:nvPicPr>
          <p:cNvPr id="4" name="Рисунок 3"/>
          <p:cNvPicPr>
            <a:picLocks noChangeAspect="1"/>
          </p:cNvPicPr>
          <p:nvPr/>
        </p:nvPicPr>
        <p:blipFill>
          <a:blip r:embed="rId2"/>
          <a:stretch>
            <a:fillRect/>
          </a:stretch>
        </p:blipFill>
        <p:spPr>
          <a:xfrm>
            <a:off x="5364196" y="1301186"/>
            <a:ext cx="6660000" cy="4729433"/>
          </a:xfrm>
          <a:prstGeom prst="rect">
            <a:avLst/>
          </a:prstGeom>
        </p:spPr>
      </p:pic>
    </p:spTree>
    <p:extLst>
      <p:ext uri="{BB962C8B-B14F-4D97-AF65-F5344CB8AC3E}">
        <p14:creationId xmlns:p14="http://schemas.microsoft.com/office/powerpoint/2010/main" val="797311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800" dirty="0" smtClean="0">
                <a:latin typeface="Century Gothic" panose="020B0502020202020204" pitchFamily="34" charset="0"/>
              </a:rPr>
              <a:t>Висновки:</a:t>
            </a:r>
            <a:endParaRPr lang="ru-RU" sz="2800" dirty="0">
              <a:latin typeface="Century Gothic" panose="020B0502020202020204" pitchFamily="34" charset="0"/>
            </a:endParaRPr>
          </a:p>
        </p:txBody>
      </p:sp>
      <p:sp>
        <p:nvSpPr>
          <p:cNvPr id="3" name="Объект 2"/>
          <p:cNvSpPr>
            <a:spLocks noGrp="1"/>
          </p:cNvSpPr>
          <p:nvPr>
            <p:ph idx="1"/>
          </p:nvPr>
        </p:nvSpPr>
        <p:spPr>
          <a:xfrm>
            <a:off x="838200" y="1311965"/>
            <a:ext cx="8077200" cy="5546035"/>
          </a:xfrm>
        </p:spPr>
        <p:txBody>
          <a:bodyPr>
            <a:normAutofit fontScale="77500" lnSpcReduction="20000"/>
          </a:bodyPr>
          <a:lstStyle/>
          <a:p>
            <a:r>
              <a:rPr lang="ru-RU" dirty="0">
                <a:latin typeface="Century Gothic" panose="020B0502020202020204" pitchFamily="34" charset="0"/>
              </a:rPr>
              <a:t>В </a:t>
            </a:r>
            <a:r>
              <a:rPr lang="ru-RU" dirty="0" err="1">
                <a:latin typeface="Century Gothic" panose="020B0502020202020204" pitchFamily="34" charset="0"/>
              </a:rPr>
              <a:t>результаті</a:t>
            </a:r>
            <a:r>
              <a:rPr lang="ru-RU" dirty="0">
                <a:latin typeface="Century Gothic" panose="020B0502020202020204" pitchFamily="34" charset="0"/>
              </a:rPr>
              <a:t> </a:t>
            </a:r>
            <a:r>
              <a:rPr lang="ru-RU" dirty="0" err="1">
                <a:latin typeface="Century Gothic" panose="020B0502020202020204" pitchFamily="34" charset="0"/>
              </a:rPr>
              <a:t>виконання</a:t>
            </a:r>
            <a:r>
              <a:rPr lang="ru-RU" dirty="0">
                <a:latin typeface="Century Gothic" panose="020B0502020202020204" pitchFamily="34" charset="0"/>
              </a:rPr>
              <a:t> </a:t>
            </a:r>
            <a:r>
              <a:rPr lang="ru-RU" dirty="0" err="1">
                <a:latin typeface="Century Gothic" panose="020B0502020202020204" pitchFamily="34" charset="0"/>
              </a:rPr>
              <a:t>кваліфікаційної</a:t>
            </a:r>
            <a:r>
              <a:rPr lang="ru-RU" dirty="0">
                <a:latin typeface="Century Gothic" panose="020B0502020202020204" pitchFamily="34" charset="0"/>
              </a:rPr>
              <a:t> </a:t>
            </a:r>
            <a:r>
              <a:rPr lang="ru-RU" dirty="0" err="1">
                <a:latin typeface="Century Gothic" panose="020B0502020202020204" pitchFamily="34" charset="0"/>
              </a:rPr>
              <a:t>роботи</a:t>
            </a:r>
            <a:r>
              <a:rPr lang="ru-RU" dirty="0">
                <a:latin typeface="Century Gothic" panose="020B0502020202020204" pitchFamily="34" charset="0"/>
              </a:rPr>
              <a:t> створено </a:t>
            </a:r>
            <a:r>
              <a:rPr lang="en-US" dirty="0" smtClean="0">
                <a:latin typeface="Century Gothic" panose="020B0502020202020204" pitchFamily="34" charset="0"/>
              </a:rPr>
              <a:t>web </a:t>
            </a:r>
            <a:r>
              <a:rPr lang="ru-RU" dirty="0" err="1" smtClean="0">
                <a:latin typeface="Century Gothic" panose="020B0502020202020204" pitchFamily="34" charset="0"/>
              </a:rPr>
              <a:t>застосунок</a:t>
            </a:r>
            <a:r>
              <a:rPr lang="ru-RU" dirty="0" smtClean="0">
                <a:latin typeface="Century Gothic" panose="020B0502020202020204" pitchFamily="34" charset="0"/>
              </a:rPr>
              <a:t> </a:t>
            </a:r>
            <a:r>
              <a:rPr lang="ru-RU" dirty="0">
                <a:latin typeface="Century Gothic" panose="020B0502020202020204" pitchFamily="34" charset="0"/>
              </a:rPr>
              <a:t>для продажу </a:t>
            </a:r>
            <a:r>
              <a:rPr lang="ru-RU" dirty="0" err="1">
                <a:latin typeface="Century Gothic" panose="020B0502020202020204" pitchFamily="34" charset="0"/>
              </a:rPr>
              <a:t>товарів</a:t>
            </a:r>
            <a:r>
              <a:rPr lang="ru-RU" dirty="0">
                <a:latin typeface="Century Gothic" panose="020B0502020202020204" pitchFamily="34" charset="0"/>
              </a:rPr>
              <a:t> </a:t>
            </a:r>
            <a:r>
              <a:rPr lang="ru-RU" dirty="0" err="1">
                <a:latin typeface="Century Gothic" panose="020B0502020202020204" pitchFamily="34" charset="0"/>
              </a:rPr>
              <a:t>ручної</a:t>
            </a:r>
            <a:r>
              <a:rPr lang="ru-RU" dirty="0">
                <a:latin typeface="Century Gothic" panose="020B0502020202020204" pitchFamily="34" charset="0"/>
              </a:rPr>
              <a:t> </a:t>
            </a:r>
            <a:r>
              <a:rPr lang="ru-RU" dirty="0" err="1">
                <a:latin typeface="Century Gothic" panose="020B0502020202020204" pitchFamily="34" charset="0"/>
              </a:rPr>
              <a:t>роботи</a:t>
            </a:r>
            <a:r>
              <a:rPr lang="ru-RU" dirty="0">
                <a:latin typeface="Century Gothic" panose="020B0502020202020204" pitchFamily="34" charset="0"/>
              </a:rPr>
              <a:t> , </a:t>
            </a:r>
            <a:r>
              <a:rPr lang="ru-RU" dirty="0" err="1">
                <a:latin typeface="Century Gothic" panose="020B0502020202020204" pitchFamily="34" charset="0"/>
              </a:rPr>
              <a:t>який</a:t>
            </a:r>
            <a:r>
              <a:rPr lang="ru-RU" dirty="0">
                <a:latin typeface="Century Gothic" panose="020B0502020202020204" pitchFamily="34" charset="0"/>
              </a:rPr>
              <a:t> </a:t>
            </a:r>
            <a:r>
              <a:rPr lang="ru-RU" dirty="0" err="1">
                <a:latin typeface="Century Gothic" panose="020B0502020202020204" pitchFamily="34" charset="0"/>
              </a:rPr>
              <a:t>надає</a:t>
            </a:r>
            <a:r>
              <a:rPr lang="ru-RU" dirty="0">
                <a:latin typeface="Century Gothic" panose="020B0502020202020204" pitchFamily="34" charset="0"/>
              </a:rPr>
              <a:t> </a:t>
            </a:r>
            <a:r>
              <a:rPr lang="ru-RU" dirty="0" err="1">
                <a:latin typeface="Century Gothic" panose="020B0502020202020204" pitchFamily="34" charset="0"/>
              </a:rPr>
              <a:t>зручну</a:t>
            </a:r>
            <a:r>
              <a:rPr lang="ru-RU" dirty="0">
                <a:latin typeface="Century Gothic" panose="020B0502020202020204" pitchFamily="34" charset="0"/>
              </a:rPr>
              <a:t> </a:t>
            </a:r>
            <a:r>
              <a:rPr lang="ru-RU" dirty="0" err="1">
                <a:latin typeface="Century Gothic" panose="020B0502020202020204" pitchFamily="34" charset="0"/>
              </a:rPr>
              <a:t>можливість</a:t>
            </a:r>
            <a:r>
              <a:rPr lang="ru-RU" dirty="0">
                <a:latin typeface="Century Gothic" panose="020B0502020202020204" pitchFamily="34" charset="0"/>
              </a:rPr>
              <a:t> онлайн обрати товар і </a:t>
            </a:r>
            <a:r>
              <a:rPr lang="ru-RU" dirty="0" err="1">
                <a:latin typeface="Century Gothic" panose="020B0502020202020204" pitchFamily="34" charset="0"/>
              </a:rPr>
              <a:t>замовити</a:t>
            </a:r>
            <a:r>
              <a:rPr lang="ru-RU" dirty="0">
                <a:latin typeface="Century Gothic" panose="020B0502020202020204" pitchFamily="34" charset="0"/>
              </a:rPr>
              <a:t> у </a:t>
            </a:r>
            <a:r>
              <a:rPr lang="ru-RU" dirty="0" err="1">
                <a:latin typeface="Century Gothic" panose="020B0502020202020204" pitchFamily="34" charset="0"/>
              </a:rPr>
              <a:t>звичайного</a:t>
            </a:r>
            <a:r>
              <a:rPr lang="ru-RU" dirty="0">
                <a:latin typeface="Century Gothic" panose="020B0502020202020204" pitchFamily="34" charset="0"/>
              </a:rPr>
              <a:t> </a:t>
            </a:r>
            <a:r>
              <a:rPr lang="ru-RU" dirty="0" err="1">
                <a:latin typeface="Century Gothic" panose="020B0502020202020204" pitchFamily="34" charset="0"/>
              </a:rPr>
              <a:t>майстра</a:t>
            </a:r>
            <a:r>
              <a:rPr lang="ru-RU" dirty="0">
                <a:latin typeface="Century Gothic" panose="020B0502020202020204" pitchFamily="34" charset="0"/>
              </a:rPr>
              <a:t>. </a:t>
            </a:r>
            <a:r>
              <a:rPr lang="ru-RU" dirty="0" err="1">
                <a:latin typeface="Century Gothic" panose="020B0502020202020204" pitchFamily="34" charset="0"/>
              </a:rPr>
              <a:t>Цей</a:t>
            </a:r>
            <a:r>
              <a:rPr lang="ru-RU" dirty="0">
                <a:latin typeface="Century Gothic" panose="020B0502020202020204" pitchFamily="34" charset="0"/>
              </a:rPr>
              <a:t> </a:t>
            </a:r>
            <a:r>
              <a:rPr lang="ru-RU" dirty="0" err="1">
                <a:latin typeface="Century Gothic" panose="020B0502020202020204" pitchFamily="34" charset="0"/>
              </a:rPr>
              <a:t>інноваційний</a:t>
            </a:r>
            <a:r>
              <a:rPr lang="ru-RU" dirty="0">
                <a:latin typeface="Century Gothic" panose="020B0502020202020204" pitchFamily="34" charset="0"/>
              </a:rPr>
              <a:t> </a:t>
            </a:r>
            <a:r>
              <a:rPr lang="ru-RU" dirty="0" err="1">
                <a:latin typeface="Century Gothic" panose="020B0502020202020204" pitchFamily="34" charset="0"/>
              </a:rPr>
              <a:t>інструмент</a:t>
            </a:r>
            <a:r>
              <a:rPr lang="ru-RU" dirty="0">
                <a:latin typeface="Century Gothic" panose="020B0502020202020204" pitchFamily="34" charset="0"/>
              </a:rPr>
              <a:t> </a:t>
            </a:r>
            <a:r>
              <a:rPr lang="ru-RU" dirty="0" err="1">
                <a:latin typeface="Century Gothic" panose="020B0502020202020204" pitchFamily="34" charset="0"/>
              </a:rPr>
              <a:t>дозволяє</a:t>
            </a:r>
            <a:r>
              <a:rPr lang="ru-RU" dirty="0">
                <a:latin typeface="Century Gothic" panose="020B0502020202020204" pitchFamily="34" charset="0"/>
              </a:rPr>
              <a:t> </a:t>
            </a:r>
            <a:r>
              <a:rPr lang="ru-RU" dirty="0" err="1">
                <a:latin typeface="Century Gothic" panose="020B0502020202020204" pitchFamily="34" charset="0"/>
              </a:rPr>
              <a:t>клієнтам</a:t>
            </a:r>
            <a:r>
              <a:rPr lang="ru-RU" dirty="0">
                <a:latin typeface="Century Gothic" panose="020B0502020202020204" pitchFamily="34" charset="0"/>
              </a:rPr>
              <a:t> </a:t>
            </a:r>
            <a:r>
              <a:rPr lang="ru-RU" dirty="0" err="1">
                <a:latin typeface="Century Gothic" panose="020B0502020202020204" pitchFamily="34" charset="0"/>
              </a:rPr>
              <a:t>розглянути</a:t>
            </a:r>
            <a:r>
              <a:rPr lang="ru-RU" dirty="0">
                <a:latin typeface="Century Gothic" panose="020B0502020202020204" pitchFamily="34" charset="0"/>
              </a:rPr>
              <a:t> </a:t>
            </a:r>
            <a:r>
              <a:rPr lang="ru-RU" dirty="0" err="1">
                <a:latin typeface="Century Gothic" panose="020B0502020202020204" pitchFamily="34" charset="0"/>
              </a:rPr>
              <a:t>чудові</a:t>
            </a:r>
            <a:r>
              <a:rPr lang="ru-RU" dirty="0">
                <a:latin typeface="Century Gothic" panose="020B0502020202020204" pitchFamily="34" charset="0"/>
              </a:rPr>
              <a:t> </a:t>
            </a:r>
            <a:r>
              <a:rPr lang="ru-RU" dirty="0" err="1">
                <a:latin typeface="Century Gothic" panose="020B0502020202020204" pitchFamily="34" charset="0"/>
              </a:rPr>
              <a:t>вироби</a:t>
            </a:r>
            <a:r>
              <a:rPr lang="ru-RU" dirty="0">
                <a:latin typeface="Century Gothic" panose="020B0502020202020204" pitchFamily="34" charset="0"/>
              </a:rPr>
              <a:t> </a:t>
            </a:r>
            <a:r>
              <a:rPr lang="ru-RU" dirty="0" err="1">
                <a:latin typeface="Century Gothic" panose="020B0502020202020204" pitchFamily="34" charset="0"/>
              </a:rPr>
              <a:t>мистецтва</a:t>
            </a:r>
            <a:r>
              <a:rPr lang="ru-RU" dirty="0">
                <a:latin typeface="Century Gothic" panose="020B0502020202020204" pitchFamily="34" charset="0"/>
              </a:rPr>
              <a:t> </a:t>
            </a:r>
            <a:r>
              <a:rPr lang="ru-RU" dirty="0" err="1">
                <a:latin typeface="Century Gothic" panose="020B0502020202020204" pitchFamily="34" charset="0"/>
              </a:rPr>
              <a:t>справжніх</a:t>
            </a:r>
            <a:r>
              <a:rPr lang="ru-RU" dirty="0">
                <a:latin typeface="Century Gothic" panose="020B0502020202020204" pitchFamily="34" charset="0"/>
              </a:rPr>
              <a:t> </a:t>
            </a:r>
            <a:r>
              <a:rPr lang="ru-RU" dirty="0" err="1">
                <a:latin typeface="Century Gothic" panose="020B0502020202020204" pitchFamily="34" charset="0"/>
              </a:rPr>
              <a:t>майстрів</a:t>
            </a:r>
            <a:r>
              <a:rPr lang="ru-RU" dirty="0">
                <a:latin typeface="Century Gothic" panose="020B0502020202020204" pitchFamily="34" charset="0"/>
              </a:rPr>
              <a:t>. За </a:t>
            </a:r>
            <a:r>
              <a:rPr lang="ru-RU" dirty="0" err="1">
                <a:latin typeface="Century Gothic" panose="020B0502020202020204" pitchFamily="34" charset="0"/>
              </a:rPr>
              <a:t>допомогою</a:t>
            </a:r>
            <a:r>
              <a:rPr lang="ru-RU" dirty="0">
                <a:latin typeface="Century Gothic" panose="020B0502020202020204" pitchFamily="34" charset="0"/>
              </a:rPr>
              <a:t> </a:t>
            </a:r>
            <a:r>
              <a:rPr lang="ru-RU" dirty="0" err="1">
                <a:latin typeface="Century Gothic" panose="020B0502020202020204" pitchFamily="34" charset="0"/>
              </a:rPr>
              <a:t>досить</a:t>
            </a:r>
            <a:r>
              <a:rPr lang="ru-RU" dirty="0">
                <a:latin typeface="Century Gothic" panose="020B0502020202020204" pitchFamily="34" charset="0"/>
              </a:rPr>
              <a:t> </a:t>
            </a:r>
            <a:r>
              <a:rPr lang="ru-RU" dirty="0" err="1">
                <a:latin typeface="Century Gothic" panose="020B0502020202020204" pitchFamily="34" charset="0"/>
              </a:rPr>
              <a:t>простої</a:t>
            </a:r>
            <a:r>
              <a:rPr lang="ru-RU" dirty="0">
                <a:latin typeface="Century Gothic" panose="020B0502020202020204" pitchFamily="34" charset="0"/>
              </a:rPr>
              <a:t> </a:t>
            </a:r>
            <a:r>
              <a:rPr lang="ru-RU" dirty="0" err="1">
                <a:latin typeface="Century Gothic" panose="020B0502020202020204" pitchFamily="34" charset="0"/>
              </a:rPr>
              <a:t>реєстрації</a:t>
            </a:r>
            <a:r>
              <a:rPr lang="ru-RU" dirty="0">
                <a:latin typeface="Century Gothic" panose="020B0502020202020204" pitchFamily="34" charset="0"/>
              </a:rPr>
              <a:t> </a:t>
            </a:r>
            <a:r>
              <a:rPr lang="ru-RU" dirty="0" err="1">
                <a:latin typeface="Century Gothic" panose="020B0502020202020204" pitchFamily="34" charset="0"/>
              </a:rPr>
              <a:t>клієнт</a:t>
            </a:r>
            <a:r>
              <a:rPr lang="ru-RU" dirty="0">
                <a:latin typeface="Century Gothic" panose="020B0502020202020204" pitchFamily="34" charset="0"/>
              </a:rPr>
              <a:t> </a:t>
            </a:r>
            <a:r>
              <a:rPr lang="ru-RU" dirty="0" err="1">
                <a:latin typeface="Century Gothic" panose="020B0502020202020204" pitchFamily="34" charset="0"/>
              </a:rPr>
              <a:t>може</a:t>
            </a:r>
            <a:r>
              <a:rPr lang="ru-RU" dirty="0">
                <a:latin typeface="Century Gothic" panose="020B0502020202020204" pitchFamily="34" charset="0"/>
              </a:rPr>
              <a:t> </a:t>
            </a:r>
            <a:r>
              <a:rPr lang="ru-RU" dirty="0" err="1">
                <a:latin typeface="Century Gothic" panose="020B0502020202020204" pitchFamily="34" charset="0"/>
              </a:rPr>
              <a:t>авторизуватись</a:t>
            </a:r>
            <a:r>
              <a:rPr lang="ru-RU" dirty="0">
                <a:latin typeface="Century Gothic" panose="020B0502020202020204" pitchFamily="34" charset="0"/>
              </a:rPr>
              <a:t> на </a:t>
            </a:r>
            <a:r>
              <a:rPr lang="ru-RU" dirty="0" err="1">
                <a:latin typeface="Century Gothic" panose="020B0502020202020204" pitchFamily="34" charset="0"/>
              </a:rPr>
              <a:t>сайті</a:t>
            </a:r>
            <a:r>
              <a:rPr lang="ru-RU" dirty="0">
                <a:latin typeface="Century Gothic" panose="020B0502020202020204" pitchFamily="34" charset="0"/>
              </a:rPr>
              <a:t> і з </a:t>
            </a:r>
            <a:r>
              <a:rPr lang="ru-RU" dirty="0" err="1">
                <a:latin typeface="Century Gothic" panose="020B0502020202020204" pitchFamily="34" charset="0"/>
              </a:rPr>
              <a:t>легкістю</a:t>
            </a:r>
            <a:r>
              <a:rPr lang="ru-RU" dirty="0">
                <a:latin typeface="Century Gothic" panose="020B0502020202020204" pitchFamily="34" charset="0"/>
              </a:rPr>
              <a:t> </a:t>
            </a:r>
            <a:r>
              <a:rPr lang="ru-RU" dirty="0" err="1">
                <a:latin typeface="Century Gothic" panose="020B0502020202020204" pitchFamily="34" charset="0"/>
              </a:rPr>
              <a:t>замовити</a:t>
            </a:r>
            <a:r>
              <a:rPr lang="ru-RU" dirty="0">
                <a:latin typeface="Century Gothic" panose="020B0502020202020204" pitchFamily="34" charset="0"/>
              </a:rPr>
              <a:t> </a:t>
            </a:r>
            <a:r>
              <a:rPr lang="ru-RU" dirty="0" err="1">
                <a:latin typeface="Century Gothic" panose="020B0502020202020204" pitchFamily="34" charset="0"/>
              </a:rPr>
              <a:t>улюблений</a:t>
            </a:r>
            <a:r>
              <a:rPr lang="ru-RU" dirty="0">
                <a:latin typeface="Century Gothic" panose="020B0502020202020204" pitchFamily="34" charset="0"/>
              </a:rPr>
              <a:t> </a:t>
            </a:r>
            <a:r>
              <a:rPr lang="ru-RU" dirty="0" err="1">
                <a:latin typeface="Century Gothic" panose="020B0502020202020204" pitchFamily="34" charset="0"/>
              </a:rPr>
              <a:t>витвір</a:t>
            </a:r>
            <a:r>
              <a:rPr lang="ru-RU" dirty="0">
                <a:latin typeface="Century Gothic" panose="020B0502020202020204" pitchFamily="34" charset="0"/>
              </a:rPr>
              <a:t> </a:t>
            </a:r>
            <a:r>
              <a:rPr lang="ru-RU" dirty="0" err="1">
                <a:latin typeface="Century Gothic" panose="020B0502020202020204" pitchFamily="34" charset="0"/>
              </a:rPr>
              <a:t>мистецтва</a:t>
            </a:r>
            <a:r>
              <a:rPr lang="ru-RU" dirty="0">
                <a:latin typeface="Century Gothic" panose="020B0502020202020204" pitchFamily="34" charset="0"/>
              </a:rPr>
              <a:t>. Сайт </a:t>
            </a:r>
            <a:r>
              <a:rPr lang="ru-RU" dirty="0" err="1">
                <a:latin typeface="Century Gothic" panose="020B0502020202020204" pitchFamily="34" charset="0"/>
              </a:rPr>
              <a:t>створений</a:t>
            </a:r>
            <a:r>
              <a:rPr lang="ru-RU" dirty="0">
                <a:latin typeface="Century Gothic" panose="020B0502020202020204" pitchFamily="34" charset="0"/>
              </a:rPr>
              <a:t> у </a:t>
            </a:r>
            <a:r>
              <a:rPr lang="ru-RU" dirty="0" err="1">
                <a:latin typeface="Century Gothic" panose="020B0502020202020204" pitchFamily="34" charset="0"/>
              </a:rPr>
              <a:t>допомогу</a:t>
            </a:r>
            <a:r>
              <a:rPr lang="ru-RU" dirty="0">
                <a:latin typeface="Century Gothic" panose="020B0502020202020204" pitchFamily="34" charset="0"/>
              </a:rPr>
              <a:t> </a:t>
            </a:r>
            <a:r>
              <a:rPr lang="ru-RU" dirty="0" err="1">
                <a:latin typeface="Century Gothic" panose="020B0502020202020204" pitchFamily="34" charset="0"/>
              </a:rPr>
              <a:t>майстрів</a:t>
            </a:r>
            <a:r>
              <a:rPr lang="ru-RU" dirty="0">
                <a:latin typeface="Century Gothic" panose="020B0502020202020204" pitchFamily="34" charset="0"/>
              </a:rPr>
              <a:t> для </a:t>
            </a:r>
            <a:r>
              <a:rPr lang="ru-RU" dirty="0" err="1">
                <a:latin typeface="Century Gothic" panose="020B0502020202020204" pitchFamily="34" charset="0"/>
              </a:rPr>
              <a:t>реалізації</a:t>
            </a:r>
            <a:r>
              <a:rPr lang="ru-RU" dirty="0">
                <a:latin typeface="Century Gothic" panose="020B0502020202020204" pitchFamily="34" charset="0"/>
              </a:rPr>
              <a:t> </a:t>
            </a:r>
            <a:r>
              <a:rPr lang="ru-RU" dirty="0" err="1">
                <a:latin typeface="Century Gothic" panose="020B0502020202020204" pitchFamily="34" charset="0"/>
              </a:rPr>
              <a:t>своєї</a:t>
            </a:r>
            <a:r>
              <a:rPr lang="ru-RU" dirty="0">
                <a:latin typeface="Century Gothic" panose="020B0502020202020204" pitchFamily="34" charset="0"/>
              </a:rPr>
              <a:t> </a:t>
            </a:r>
            <a:r>
              <a:rPr lang="ru-RU" dirty="0" err="1">
                <a:latin typeface="Century Gothic" panose="020B0502020202020204" pitchFamily="34" charset="0"/>
              </a:rPr>
              <a:t>продукції</a:t>
            </a:r>
            <a:r>
              <a:rPr lang="ru-RU" dirty="0" smtClean="0">
                <a:latin typeface="Century Gothic" panose="020B0502020202020204" pitchFamily="34" charset="0"/>
              </a:rPr>
              <a:t>.</a:t>
            </a:r>
            <a:endParaRPr lang="en-US" dirty="0" smtClean="0">
              <a:latin typeface="Century Gothic" panose="020B0502020202020204" pitchFamily="34" charset="0"/>
            </a:endParaRPr>
          </a:p>
          <a:p>
            <a:r>
              <a:rPr lang="ru-RU" dirty="0" smtClean="0">
                <a:latin typeface="Century Gothic" panose="020B0502020202020204" pitchFamily="34" charset="0"/>
              </a:rPr>
              <a:t> </a:t>
            </a:r>
            <a:r>
              <a:rPr lang="ru-RU" dirty="0">
                <a:latin typeface="Century Gothic" panose="020B0502020202020204" pitchFamily="34" charset="0"/>
              </a:rPr>
              <a:t>У </a:t>
            </a:r>
            <a:r>
              <a:rPr lang="ru-RU" dirty="0" err="1">
                <a:latin typeface="Century Gothic" panose="020B0502020202020204" pitchFamily="34" charset="0"/>
              </a:rPr>
              <a:t>процесі</a:t>
            </a:r>
            <a:r>
              <a:rPr lang="ru-RU" dirty="0">
                <a:latin typeface="Century Gothic" panose="020B0502020202020204" pitchFamily="34" charset="0"/>
              </a:rPr>
              <a:t> </a:t>
            </a:r>
            <a:r>
              <a:rPr lang="ru-RU" dirty="0" err="1">
                <a:latin typeface="Century Gothic" panose="020B0502020202020204" pitchFamily="34" charset="0"/>
              </a:rPr>
              <a:t>розробки</a:t>
            </a:r>
            <a:r>
              <a:rPr lang="ru-RU" dirty="0">
                <a:latin typeface="Century Gothic" panose="020B0502020202020204" pitchFamily="34" charset="0"/>
              </a:rPr>
              <a:t> </a:t>
            </a:r>
            <a:r>
              <a:rPr lang="ru-RU" dirty="0" err="1">
                <a:latin typeface="Century Gothic" panose="020B0502020202020204" pitchFamily="34" charset="0"/>
              </a:rPr>
              <a:t>даного</a:t>
            </a:r>
            <a:r>
              <a:rPr lang="ru-RU" dirty="0">
                <a:latin typeface="Century Gothic" panose="020B0502020202020204" pitchFamily="34" charset="0"/>
              </a:rPr>
              <a:t> проекту </a:t>
            </a:r>
            <a:r>
              <a:rPr lang="ru-RU" dirty="0" err="1">
                <a:latin typeface="Century Gothic" panose="020B0502020202020204" pitchFamily="34" charset="0"/>
              </a:rPr>
              <a:t>було</a:t>
            </a:r>
            <a:r>
              <a:rPr lang="ru-RU" dirty="0">
                <a:latin typeface="Century Gothic" panose="020B0502020202020204" pitchFamily="34" charset="0"/>
              </a:rPr>
              <a:t> </a:t>
            </a:r>
            <a:r>
              <a:rPr lang="ru-RU" dirty="0" err="1">
                <a:latin typeface="Century Gothic" panose="020B0502020202020204" pitchFamily="34" charset="0"/>
              </a:rPr>
              <a:t>здійснено</a:t>
            </a:r>
            <a:r>
              <a:rPr lang="ru-RU" dirty="0">
                <a:latin typeface="Century Gothic" panose="020B0502020202020204" pitchFamily="34" charset="0"/>
              </a:rPr>
              <a:t> </a:t>
            </a:r>
            <a:r>
              <a:rPr lang="ru-RU" dirty="0" err="1">
                <a:latin typeface="Century Gothic" panose="020B0502020202020204" pitchFamily="34" charset="0"/>
              </a:rPr>
              <a:t>наступні</a:t>
            </a:r>
            <a:r>
              <a:rPr lang="ru-RU" dirty="0">
                <a:latin typeface="Century Gothic" panose="020B0502020202020204" pitchFamily="34" charset="0"/>
              </a:rPr>
              <a:t> кроки</a:t>
            </a:r>
            <a:r>
              <a:rPr lang="ru-RU" dirty="0" smtClean="0">
                <a:latin typeface="Century Gothic" panose="020B0502020202020204" pitchFamily="34" charset="0"/>
              </a:rPr>
              <a:t>:</a:t>
            </a:r>
            <a:endParaRPr lang="en-US" dirty="0" smtClean="0">
              <a:latin typeface="Century Gothic" panose="020B0502020202020204" pitchFamily="34" charset="0"/>
            </a:endParaRPr>
          </a:p>
          <a:p>
            <a:r>
              <a:rPr lang="ru-RU" dirty="0" smtClean="0">
                <a:latin typeface="Century Gothic" panose="020B0502020202020204" pitchFamily="34" charset="0"/>
              </a:rPr>
              <a:t> </a:t>
            </a:r>
            <a:r>
              <a:rPr lang="ru-RU" dirty="0">
                <a:latin typeface="Century Gothic" panose="020B0502020202020204" pitchFamily="34" charset="0"/>
              </a:rPr>
              <a:t>- проведено </a:t>
            </a:r>
            <a:r>
              <a:rPr lang="ru-RU" dirty="0" err="1">
                <a:latin typeface="Century Gothic" panose="020B0502020202020204" pitchFamily="34" charset="0"/>
              </a:rPr>
              <a:t>детальний</a:t>
            </a:r>
            <a:r>
              <a:rPr lang="ru-RU" dirty="0">
                <a:latin typeface="Century Gothic" panose="020B0502020202020204" pitchFamily="34" charset="0"/>
              </a:rPr>
              <a:t> </a:t>
            </a:r>
            <a:r>
              <a:rPr lang="ru-RU" dirty="0" err="1">
                <a:latin typeface="Century Gothic" panose="020B0502020202020204" pitchFamily="34" charset="0"/>
              </a:rPr>
              <a:t>аналіз</a:t>
            </a:r>
            <a:r>
              <a:rPr lang="ru-RU" dirty="0">
                <a:latin typeface="Century Gothic" panose="020B0502020202020204" pitchFamily="34" charset="0"/>
              </a:rPr>
              <a:t> </a:t>
            </a:r>
            <a:r>
              <a:rPr lang="ru-RU" dirty="0" err="1">
                <a:latin typeface="Century Gothic" panose="020B0502020202020204" pitchFamily="34" charset="0"/>
              </a:rPr>
              <a:t>переваг</a:t>
            </a:r>
            <a:r>
              <a:rPr lang="ru-RU" dirty="0">
                <a:latin typeface="Century Gothic" panose="020B0502020202020204" pitchFamily="34" charset="0"/>
              </a:rPr>
              <a:t> та </a:t>
            </a:r>
            <a:r>
              <a:rPr lang="ru-RU" dirty="0" err="1">
                <a:latin typeface="Century Gothic" panose="020B0502020202020204" pitchFamily="34" charset="0"/>
              </a:rPr>
              <a:t>недоліків</a:t>
            </a:r>
            <a:r>
              <a:rPr lang="ru-RU" dirty="0">
                <a:latin typeface="Century Gothic" panose="020B0502020202020204" pitchFamily="34" charset="0"/>
              </a:rPr>
              <a:t> </a:t>
            </a:r>
            <a:r>
              <a:rPr lang="ru-RU" dirty="0" err="1">
                <a:latin typeface="Century Gothic" panose="020B0502020202020204" pitchFamily="34" charset="0"/>
              </a:rPr>
              <a:t>існуючих</a:t>
            </a:r>
            <a:r>
              <a:rPr lang="ru-RU" dirty="0">
                <a:latin typeface="Century Gothic" panose="020B0502020202020204" pitchFamily="34" charset="0"/>
              </a:rPr>
              <a:t> </a:t>
            </a:r>
            <a:r>
              <a:rPr lang="ru-RU" dirty="0" err="1">
                <a:latin typeface="Century Gothic" panose="020B0502020202020204" pitchFamily="34" charset="0"/>
              </a:rPr>
              <a:t>аналогічних</a:t>
            </a:r>
            <a:r>
              <a:rPr lang="ru-RU" dirty="0">
                <a:latin typeface="Century Gothic" panose="020B0502020202020204" pitchFamily="34" charset="0"/>
              </a:rPr>
              <a:t> веб-</a:t>
            </a:r>
            <a:r>
              <a:rPr lang="ru-RU" dirty="0" err="1">
                <a:latin typeface="Century Gothic" panose="020B0502020202020204" pitchFamily="34" charset="0"/>
              </a:rPr>
              <a:t>сайтів</a:t>
            </a:r>
            <a:r>
              <a:rPr lang="ru-RU" dirty="0" smtClean="0">
                <a:latin typeface="Century Gothic" panose="020B0502020202020204" pitchFamily="34" charset="0"/>
              </a:rPr>
              <a:t>;</a:t>
            </a:r>
            <a:endParaRPr lang="en-US" dirty="0" smtClean="0">
              <a:latin typeface="Century Gothic" panose="020B0502020202020204" pitchFamily="34" charset="0"/>
            </a:endParaRPr>
          </a:p>
          <a:p>
            <a:r>
              <a:rPr lang="ru-RU" dirty="0" smtClean="0">
                <a:latin typeface="Century Gothic" panose="020B0502020202020204" pitchFamily="34" charset="0"/>
              </a:rPr>
              <a:t> </a:t>
            </a:r>
            <a:r>
              <a:rPr lang="ru-RU" dirty="0">
                <a:latin typeface="Century Gothic" panose="020B0502020202020204" pitchFamily="34" charset="0"/>
              </a:rPr>
              <a:t>- </a:t>
            </a:r>
            <a:r>
              <a:rPr lang="ru-RU" dirty="0" err="1">
                <a:latin typeface="Century Gothic" panose="020B0502020202020204" pitchFamily="34" charset="0"/>
              </a:rPr>
              <a:t>вибрано</a:t>
            </a:r>
            <a:r>
              <a:rPr lang="ru-RU" dirty="0">
                <a:latin typeface="Century Gothic" panose="020B0502020202020204" pitchFamily="34" charset="0"/>
              </a:rPr>
              <a:t> </a:t>
            </a:r>
            <a:r>
              <a:rPr lang="ru-RU" dirty="0" err="1">
                <a:latin typeface="Century Gothic" panose="020B0502020202020204" pitchFamily="34" charset="0"/>
              </a:rPr>
              <a:t>набір</a:t>
            </a:r>
            <a:r>
              <a:rPr lang="ru-RU" dirty="0">
                <a:latin typeface="Century Gothic" panose="020B0502020202020204" pitchFamily="34" charset="0"/>
              </a:rPr>
              <a:t> </a:t>
            </a:r>
            <a:r>
              <a:rPr lang="ru-RU" dirty="0" err="1">
                <a:latin typeface="Century Gothic" panose="020B0502020202020204" pitchFamily="34" charset="0"/>
              </a:rPr>
              <a:t>технологій</a:t>
            </a:r>
            <a:r>
              <a:rPr lang="ru-RU" dirty="0">
                <a:latin typeface="Century Gothic" panose="020B0502020202020204" pitchFamily="34" charset="0"/>
              </a:rPr>
              <a:t> для </a:t>
            </a:r>
            <a:r>
              <a:rPr lang="ru-RU" dirty="0" err="1">
                <a:latin typeface="Century Gothic" panose="020B0502020202020204" pitchFamily="34" charset="0"/>
              </a:rPr>
              <a:t>реалізації</a:t>
            </a:r>
            <a:r>
              <a:rPr lang="ru-RU" dirty="0">
                <a:latin typeface="Century Gothic" panose="020B0502020202020204" pitchFamily="34" charset="0"/>
              </a:rPr>
              <a:t>, </a:t>
            </a:r>
            <a:r>
              <a:rPr lang="ru-RU" dirty="0" err="1">
                <a:latin typeface="Century Gothic" panose="020B0502020202020204" pitchFamily="34" charset="0"/>
              </a:rPr>
              <a:t>зокрема</a:t>
            </a:r>
            <a:r>
              <a:rPr lang="ru-RU" dirty="0">
                <a:latin typeface="Century Gothic" panose="020B0502020202020204" pitchFamily="34" charset="0"/>
              </a:rPr>
              <a:t> </a:t>
            </a:r>
            <a:r>
              <a:rPr lang="en-US" dirty="0">
                <a:latin typeface="Century Gothic" panose="020B0502020202020204" pitchFamily="34" charset="0"/>
              </a:rPr>
              <a:t>Java, H2 </a:t>
            </a:r>
            <a:r>
              <a:rPr lang="en-US" dirty="0" err="1">
                <a:latin typeface="Century Gothic" panose="020B0502020202020204" pitchFamily="34" charset="0"/>
              </a:rPr>
              <a:t>DataBase</a:t>
            </a:r>
            <a:r>
              <a:rPr lang="en-US" dirty="0">
                <a:latin typeface="Century Gothic" panose="020B0502020202020204" pitchFamily="34" charset="0"/>
              </a:rPr>
              <a:t>, Spring Boot, Maven</a:t>
            </a:r>
            <a:r>
              <a:rPr lang="en-US" dirty="0" smtClean="0">
                <a:latin typeface="Century Gothic" panose="020B0502020202020204" pitchFamily="34" charset="0"/>
              </a:rPr>
              <a:t>;</a:t>
            </a:r>
          </a:p>
          <a:p>
            <a:r>
              <a:rPr lang="en-US" dirty="0" smtClean="0">
                <a:latin typeface="Century Gothic" panose="020B0502020202020204" pitchFamily="34" charset="0"/>
              </a:rPr>
              <a:t> </a:t>
            </a:r>
            <a:r>
              <a:rPr lang="en-US" dirty="0">
                <a:latin typeface="Century Gothic" panose="020B0502020202020204" pitchFamily="34" charset="0"/>
              </a:rPr>
              <a:t>- </a:t>
            </a:r>
            <a:r>
              <a:rPr lang="ru-RU" dirty="0" err="1">
                <a:latin typeface="Century Gothic" panose="020B0502020202020204" pitchFamily="34" charset="0"/>
              </a:rPr>
              <a:t>розроблено</a:t>
            </a:r>
            <a:r>
              <a:rPr lang="ru-RU" dirty="0">
                <a:latin typeface="Century Gothic" panose="020B0502020202020204" pitchFamily="34" charset="0"/>
              </a:rPr>
              <a:t> </a:t>
            </a:r>
            <a:r>
              <a:rPr lang="ru-RU" dirty="0" err="1">
                <a:latin typeface="Century Gothic" panose="020B0502020202020204" pitchFamily="34" charset="0"/>
              </a:rPr>
              <a:t>сучасний</a:t>
            </a:r>
            <a:r>
              <a:rPr lang="ru-RU" dirty="0">
                <a:latin typeface="Century Gothic" panose="020B0502020202020204" pitchFamily="34" charset="0"/>
              </a:rPr>
              <a:t> та легко </a:t>
            </a:r>
            <a:r>
              <a:rPr lang="ru-RU" dirty="0" err="1">
                <a:latin typeface="Century Gothic" panose="020B0502020202020204" pitchFamily="34" charset="0"/>
              </a:rPr>
              <a:t>сприйнятний</a:t>
            </a:r>
            <a:r>
              <a:rPr lang="ru-RU" dirty="0">
                <a:latin typeface="Century Gothic" panose="020B0502020202020204" pitchFamily="34" charset="0"/>
              </a:rPr>
              <a:t> дизайн </a:t>
            </a:r>
            <a:r>
              <a:rPr lang="ru-RU" dirty="0" err="1">
                <a:latin typeface="Century Gothic" panose="020B0502020202020204" pitchFamily="34" charset="0"/>
              </a:rPr>
              <a:t>застосунку</a:t>
            </a:r>
            <a:r>
              <a:rPr lang="ru-RU" dirty="0">
                <a:latin typeface="Century Gothic" panose="020B0502020202020204" pitchFamily="34" charset="0"/>
              </a:rPr>
              <a:t>; - створено веб сайт з </a:t>
            </a:r>
            <a:r>
              <a:rPr lang="ru-RU" dirty="0" err="1">
                <a:latin typeface="Century Gothic" panose="020B0502020202020204" pitchFamily="34" charset="0"/>
              </a:rPr>
              <a:t>реєстрацією</a:t>
            </a:r>
            <a:r>
              <a:rPr lang="ru-RU" dirty="0">
                <a:latin typeface="Century Gothic" panose="020B0502020202020204" pitchFamily="34" charset="0"/>
              </a:rPr>
              <a:t> </a:t>
            </a:r>
            <a:r>
              <a:rPr lang="ru-RU" dirty="0" err="1">
                <a:latin typeface="Century Gothic" panose="020B0502020202020204" pitchFamily="34" charset="0"/>
              </a:rPr>
              <a:t>користувачів</a:t>
            </a:r>
            <a:endParaRPr lang="ru-RU" dirty="0">
              <a:latin typeface="Century Gothic" panose="020B0502020202020204" pitchFamily="34" charset="0"/>
            </a:endParaRPr>
          </a:p>
        </p:txBody>
      </p:sp>
    </p:spTree>
    <p:extLst>
      <p:ext uri="{BB962C8B-B14F-4D97-AF65-F5344CB8AC3E}">
        <p14:creationId xmlns:p14="http://schemas.microsoft.com/office/powerpoint/2010/main" val="26997388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TotalTime>
  <Words>628</Words>
  <Application>Microsoft Office PowerPoint</Application>
  <PresentationFormat>Широкоэкранный</PresentationFormat>
  <Paragraphs>29</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Calibri Light</vt:lpstr>
      <vt:lpstr>Century</vt:lpstr>
      <vt:lpstr>Century Gothic</vt:lpstr>
      <vt:lpstr>Тема Office</vt:lpstr>
      <vt:lpstr>Розробка веб-застосунку з продажу виробів ручної роботи засобами мови java</vt:lpstr>
      <vt:lpstr>Мета:</vt:lpstr>
      <vt:lpstr>Аналіз існуючих сайтів з виробами ручної роботи</vt:lpstr>
      <vt:lpstr>Вибір засобів для реалізації: </vt:lpstr>
      <vt:lpstr>Use Case Diagram сайту</vt:lpstr>
      <vt:lpstr>Результат виконання:</vt:lpstr>
      <vt:lpstr>Висновки:</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vlad</dc:creator>
  <cp:lastModifiedBy>vlad</cp:lastModifiedBy>
  <cp:revision>26</cp:revision>
  <dcterms:created xsi:type="dcterms:W3CDTF">2023-05-26T08:21:01Z</dcterms:created>
  <dcterms:modified xsi:type="dcterms:W3CDTF">2023-06-21T05:40:14Z</dcterms:modified>
</cp:coreProperties>
</file>