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0"/>
  </p:notesMasterIdLst>
  <p:sldIdLst>
    <p:sldId id="256" r:id="rId2"/>
    <p:sldId id="286" r:id="rId3"/>
    <p:sldId id="257" r:id="rId4"/>
    <p:sldId id="276" r:id="rId5"/>
    <p:sldId id="277" r:id="rId6"/>
    <p:sldId id="262" r:id="rId7"/>
    <p:sldId id="272" r:id="rId8"/>
    <p:sldId id="260" r:id="rId9"/>
    <p:sldId id="270" r:id="rId10"/>
    <p:sldId id="265" r:id="rId11"/>
    <p:sldId id="273" r:id="rId12"/>
    <p:sldId id="284" r:id="rId13"/>
    <p:sldId id="278" r:id="rId14"/>
    <p:sldId id="271" r:id="rId15"/>
    <p:sldId id="274" r:id="rId16"/>
    <p:sldId id="279" r:id="rId17"/>
    <p:sldId id="282" r:id="rId18"/>
    <p:sldId id="259" r:id="rId19"/>
    <p:sldId id="283" r:id="rId20"/>
    <p:sldId id="266" r:id="rId21"/>
    <p:sldId id="267" r:id="rId22"/>
    <p:sldId id="268" r:id="rId23"/>
    <p:sldId id="287" r:id="rId24"/>
    <p:sldId id="285" r:id="rId25"/>
    <p:sldId id="288" r:id="rId26"/>
    <p:sldId id="289" r:id="rId27"/>
    <p:sldId id="269" r:id="rId28"/>
    <p:sldId id="26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p:restoredTop sz="59724" autoAdjust="0"/>
  </p:normalViewPr>
  <p:slideViewPr>
    <p:cSldViewPr>
      <p:cViewPr>
        <p:scale>
          <a:sx n="80" d="100"/>
          <a:sy n="80" d="100"/>
        </p:scale>
        <p:origin x="-1794" y="-10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32FB68-A987-4003-8FA6-967E65A7E756}" type="datetimeFigureOut">
              <a:rPr lang="uk-UA" smtClean="0"/>
              <a:pPr/>
              <a:t>03.12.2021</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C46757-52EA-47D4-BFE6-D10814A180E7}"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a:p>
        </p:txBody>
      </p:sp>
      <p:sp>
        <p:nvSpPr>
          <p:cNvPr id="4" name="Номер слайда 3"/>
          <p:cNvSpPr>
            <a:spLocks noGrp="1"/>
          </p:cNvSpPr>
          <p:nvPr>
            <p:ph type="sldNum" sz="quarter" idx="10"/>
          </p:nvPr>
        </p:nvSpPr>
        <p:spPr/>
        <p:txBody>
          <a:bodyPr/>
          <a:lstStyle/>
          <a:p>
            <a:fld id="{D8C46757-52EA-47D4-BFE6-D10814A180E7}" type="slidenum">
              <a:rPr lang="uk-UA" smtClean="0"/>
              <a:pPr/>
              <a:t>2</a:t>
            </a:fld>
            <a:endParaRPr 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D8C46757-52EA-47D4-BFE6-D10814A180E7}" type="slidenum">
              <a:rPr lang="uk-UA" smtClean="0"/>
              <a:pPr/>
              <a:t>13</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sp>
        <p:nvSpPr>
          <p:cNvPr id="7" name="Пряма сполучна ліні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uk-UA" smtClean="0"/>
              <a:t>Зразок заголовка</a:t>
            </a:r>
            <a:endParaRPr kumimoji="0" lang="en-US"/>
          </a:p>
        </p:txBody>
      </p:sp>
      <p:sp>
        <p:nvSpPr>
          <p:cNvPr id="9" name="Пі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uk-UA" smtClean="0"/>
              <a:t>Зразок підзаголовка</a:t>
            </a:r>
            <a:endParaRPr kumimoji="0" lang="en-US"/>
          </a:p>
        </p:txBody>
      </p:sp>
      <p:sp>
        <p:nvSpPr>
          <p:cNvPr id="16" name="Місце для дати 15"/>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2" name="Місце для нижнього колонтитула 1"/>
          <p:cNvSpPr>
            <a:spLocks noGrp="1"/>
          </p:cNvSpPr>
          <p:nvPr>
            <p:ph type="ftr" sz="quarter" idx="11"/>
          </p:nvPr>
        </p:nvSpPr>
        <p:spPr/>
        <p:txBody>
          <a:bodyPr/>
          <a:lstStyle/>
          <a:p>
            <a:endParaRPr lang="ru-RU"/>
          </a:p>
        </p:txBody>
      </p:sp>
      <p:sp>
        <p:nvSpPr>
          <p:cNvPr id="15" name="Місце для номера слайда 14"/>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858000" y="549276"/>
            <a:ext cx="1828800" cy="5851525"/>
          </a:xfrm>
        </p:spPr>
        <p:txBody>
          <a:bodyPr vert="eaVert"/>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a:xfrm>
            <a:off x="457200" y="549276"/>
            <a:ext cx="6248400" cy="5851525"/>
          </a:xfrm>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uk-UA" smtClean="0"/>
              <a:t>Зразок заголовка</a:t>
            </a:r>
            <a:endParaRPr kumimoji="0" lang="en-US"/>
          </a:p>
        </p:txBody>
      </p:sp>
      <p:sp>
        <p:nvSpPr>
          <p:cNvPr id="27" name="Місце для вмісту 26"/>
          <p:cNvSpPr>
            <a:spLocks noGrp="1"/>
          </p:cNvSpPr>
          <p:nvPr>
            <p:ph idx="1"/>
          </p:nvPr>
        </p:nvSpPr>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5" name="Місце для дати 24"/>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19" name="Місце для нижнього колонтитула 18"/>
          <p:cNvSpPr>
            <a:spLocks noGrp="1"/>
          </p:cNvSpPr>
          <p:nvPr>
            <p:ph type="ftr" sz="quarter" idx="11"/>
          </p:nvPr>
        </p:nvSpPr>
        <p:spPr>
          <a:xfrm>
            <a:off x="3581400" y="76200"/>
            <a:ext cx="2895600" cy="288925"/>
          </a:xfrm>
        </p:spPr>
        <p:txBody>
          <a:bodyPr/>
          <a:lstStyle/>
          <a:p>
            <a:endParaRPr lang="ru-RU"/>
          </a:p>
        </p:txBody>
      </p:sp>
      <p:sp>
        <p:nvSpPr>
          <p:cNvPr id="16" name="Місце для номера слайда 15"/>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озділу">
    <p:bg>
      <p:bgRef idx="1003">
        <a:schemeClr val="bg2"/>
      </p:bgRef>
    </p:bg>
    <p:spTree>
      <p:nvGrpSpPr>
        <p:cNvPr id="1" name=""/>
        <p:cNvGrpSpPr/>
        <p:nvPr/>
      </p:nvGrpSpPr>
      <p:grpSpPr>
        <a:xfrm>
          <a:off x="0" y="0"/>
          <a:ext cx="0" cy="0"/>
          <a:chOff x="0" y="0"/>
          <a:chExt cx="0" cy="0"/>
        </a:xfrm>
      </p:grpSpPr>
      <p:sp>
        <p:nvSpPr>
          <p:cNvPr id="7" name="Пряма сполучна ліні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Місце для тексту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uk-UA" smtClean="0"/>
              <a:t>Зразок тексту</a:t>
            </a:r>
          </a:p>
        </p:txBody>
      </p:sp>
      <p:sp>
        <p:nvSpPr>
          <p:cNvPr id="19" name="Місце для дати 18"/>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11" name="Місце для нижнього колонтитула 10"/>
          <p:cNvSpPr>
            <a:spLocks noGrp="1"/>
          </p:cNvSpPr>
          <p:nvPr>
            <p:ph type="ftr" sz="quarter" idx="11"/>
          </p:nvPr>
        </p:nvSpPr>
        <p:spPr/>
        <p:txBody>
          <a:bodyPr/>
          <a:lstStyle/>
          <a:p>
            <a:endParaRPr lang="ru-RU"/>
          </a:p>
        </p:txBody>
      </p:sp>
      <p:sp>
        <p:nvSpPr>
          <p:cNvPr id="16" name="Місце для номера слайда 15"/>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uk-UA" smtClean="0"/>
              <a:t>Зразок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uk-UA" smtClean="0"/>
              <a:t>Зразок заголовка</a:t>
            </a:r>
            <a:endParaRPr kumimoji="0" lang="en-US"/>
          </a:p>
        </p:txBody>
      </p:sp>
      <p:sp>
        <p:nvSpPr>
          <p:cNvPr id="14" name="Місце для вмісту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13" name="Місце для вмісту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1" name="Місце для дати 20"/>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10" name="Місце для нижнього колонтитула 9"/>
          <p:cNvSpPr>
            <a:spLocks noGrp="1"/>
          </p:cNvSpPr>
          <p:nvPr>
            <p:ph type="ftr" sz="quarter" idx="11"/>
          </p:nvPr>
        </p:nvSpPr>
        <p:spPr/>
        <p:txBody>
          <a:bodyPr/>
          <a:lstStyle/>
          <a:p>
            <a:endParaRPr lang="ru-RU"/>
          </a:p>
        </p:txBody>
      </p:sp>
      <p:sp>
        <p:nvSpPr>
          <p:cNvPr id="31" name="Місце для номера слайда 30"/>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Порівняння">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uk-UA" smtClean="0"/>
              <a:t>Зразок заголовка</a:t>
            </a:r>
            <a:endParaRPr kumimoji="0" lang="en-US"/>
          </a:p>
        </p:txBody>
      </p:sp>
      <p:sp>
        <p:nvSpPr>
          <p:cNvPr id="13" name="Місце для тексту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25" name="Місце для тексту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4" name="Місце для вмісту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8" name="Місце для вмісту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10" name="Місце для дати 9"/>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a:xfrm>
            <a:off x="8229600" y="6477000"/>
            <a:ext cx="762000" cy="246888"/>
          </a:xfrm>
        </p:spPr>
        <p:txBody>
          <a:bodyPr/>
          <a:lstStyle/>
          <a:p>
            <a:fld id="{B19B0651-EE4F-4900-A07F-96A6BFA9D0F0}" type="slidenum">
              <a:rPr lang="ru-RU" smtClean="0"/>
              <a:pPr/>
              <a:t>‹#›</a:t>
            </a:fld>
            <a:endParaRPr lang="ru-RU"/>
          </a:p>
        </p:txBody>
      </p:sp>
      <p:sp>
        <p:nvSpPr>
          <p:cNvPr id="11" name="Пряма сполучна ліні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uk-UA" smtClean="0"/>
              <a:t>Зразок заголовка</a:t>
            </a:r>
            <a:endParaRPr kumimoji="0" lang="en-US"/>
          </a:p>
        </p:txBody>
      </p:sp>
      <p:sp>
        <p:nvSpPr>
          <p:cNvPr id="12" name="Місце для дати 11"/>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21" name="Місце для нижнього колонтитула 20"/>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ий слайд">
    <p:spTree>
      <p:nvGrpSpPr>
        <p:cNvPr id="1" name=""/>
        <p:cNvGrpSpPr/>
        <p:nvPr/>
      </p:nvGrpSpPr>
      <p:grpSpPr>
        <a:xfrm>
          <a:off x="0" y="0"/>
          <a:ext cx="0" cy="0"/>
          <a:chOff x="0" y="0"/>
          <a:chExt cx="0" cy="0"/>
        </a:xfrm>
      </p:grpSpPr>
      <p:sp>
        <p:nvSpPr>
          <p:cNvPr id="3" name="Місце для дати 2"/>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24" name="Місце для нижнього колонтитула 23"/>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Вміст із підписом">
    <p:spTree>
      <p:nvGrpSpPr>
        <p:cNvPr id="1" name=""/>
        <p:cNvGrpSpPr/>
        <p:nvPr/>
      </p:nvGrpSpPr>
      <p:grpSpPr>
        <a:xfrm>
          <a:off x="0" y="0"/>
          <a:ext cx="0" cy="0"/>
          <a:chOff x="0" y="0"/>
          <a:chExt cx="0" cy="0"/>
        </a:xfrm>
      </p:grpSpPr>
      <p:sp>
        <p:nvSpPr>
          <p:cNvPr id="8" name="Пряма сполучна ліні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uk-UA" smtClean="0"/>
              <a:t>Зразок заголовка</a:t>
            </a:r>
            <a:endParaRPr kumimoji="0" lang="en-US"/>
          </a:p>
        </p:txBody>
      </p:sp>
      <p:sp>
        <p:nvSpPr>
          <p:cNvPr id="26" name="Місце для тексту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uk-UA" smtClean="0"/>
              <a:t>Зразок тексту</a:t>
            </a:r>
          </a:p>
        </p:txBody>
      </p:sp>
      <p:sp>
        <p:nvSpPr>
          <p:cNvPr id="14" name="Місце для вмісту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5" name="Місце для дати 24"/>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29" name="Місце для нижнього колонтитула 28"/>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Зображення з підписом">
    <p:spTree>
      <p:nvGrpSpPr>
        <p:cNvPr id="1" name=""/>
        <p:cNvGrpSpPr/>
        <p:nvPr/>
      </p:nvGrpSpPr>
      <p:grpSpPr>
        <a:xfrm>
          <a:off x="0" y="0"/>
          <a:ext cx="0" cy="0"/>
          <a:chOff x="0" y="0"/>
          <a:chExt cx="0" cy="0"/>
        </a:xfrm>
      </p:grpSpPr>
      <p:sp>
        <p:nvSpPr>
          <p:cNvPr id="13" name="Місце для зображення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uk-UA" smtClean="0"/>
              <a:t>Клацніть піктограму, щоб додати зображення</a:t>
            </a:r>
            <a:endParaRPr kumimoji="0" lang="en-US" dirty="0"/>
          </a:p>
        </p:txBody>
      </p:sp>
      <p:sp>
        <p:nvSpPr>
          <p:cNvPr id="7" name="Місце для дати 6"/>
          <p:cNvSpPr>
            <a:spLocks noGrp="1"/>
          </p:cNvSpPr>
          <p:nvPr>
            <p:ph type="dt" sz="half" idx="10"/>
          </p:nvPr>
        </p:nvSpPr>
        <p:spPr/>
        <p:txBody>
          <a:bodyPr/>
          <a:lstStyle/>
          <a:p>
            <a:fld id="{B4C71EC6-210F-42DE-9C53-41977AD35B3D}" type="datetimeFigureOut">
              <a:rPr lang="ru-RU" smtClean="0"/>
              <a:pPr/>
              <a:t>03.12.2021</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31" name="Місце для номера слайда 30"/>
          <p:cNvSpPr>
            <a:spLocks noGrp="1"/>
          </p:cNvSpPr>
          <p:nvPr>
            <p:ph type="sldNum" sz="quarter" idx="12"/>
          </p:nvPr>
        </p:nvSpPr>
        <p:spPr/>
        <p:txBody>
          <a:bodyPr/>
          <a:lstStyle/>
          <a:p>
            <a:fld id="{B19B0651-EE4F-4900-A07F-96A6BFA9D0F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uk-UA" smtClean="0"/>
              <a:t>Зразок заголовка</a:t>
            </a:r>
            <a:endParaRPr kumimoji="0" lang="en-US"/>
          </a:p>
        </p:txBody>
      </p:sp>
      <p:sp>
        <p:nvSpPr>
          <p:cNvPr id="26" name="Місце для тексту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uk-UA" smtClean="0"/>
              <a:t>Зразок тексту</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 сполучна ліні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Місце для тексту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uk-UA" smtClean="0"/>
              <a:t>Зразок тексту</a:t>
            </a:r>
          </a:p>
          <a:p>
            <a:pPr lvl="1" eaLnBrk="1" latinLnBrk="0" hangingPunct="1"/>
            <a:r>
              <a:rPr kumimoji="0" lang="uk-UA" smtClean="0"/>
              <a:t>Другий рівень</a:t>
            </a:r>
          </a:p>
          <a:p>
            <a:pPr lvl="2" eaLnBrk="1" latinLnBrk="0" hangingPunct="1"/>
            <a:r>
              <a:rPr kumimoji="0" lang="uk-UA" smtClean="0"/>
              <a:t>Третій рівень</a:t>
            </a:r>
          </a:p>
          <a:p>
            <a:pPr lvl="3" eaLnBrk="1" latinLnBrk="0" hangingPunct="1"/>
            <a:r>
              <a:rPr kumimoji="0" lang="uk-UA" smtClean="0"/>
              <a:t>Четвертий рівень</a:t>
            </a:r>
          </a:p>
          <a:p>
            <a:pPr lvl="4" eaLnBrk="1" latinLnBrk="0" hangingPunct="1"/>
            <a:r>
              <a:rPr kumimoji="0" lang="uk-UA" smtClean="0"/>
              <a:t>П'ятий рівень</a:t>
            </a:r>
            <a:endParaRPr kumimoji="0" lang="en-US"/>
          </a:p>
        </p:txBody>
      </p:sp>
      <p:sp>
        <p:nvSpPr>
          <p:cNvPr id="11" name="Місце для дати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pPr/>
              <a:t>03.12.2021</a:t>
            </a:fld>
            <a:endParaRPr lang="ru-RU"/>
          </a:p>
        </p:txBody>
      </p:sp>
      <p:sp>
        <p:nvSpPr>
          <p:cNvPr id="28" name="Місце для нижнього колонтитула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Місце для номера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pPr/>
              <a:t>‹#›</a:t>
            </a:fld>
            <a:endParaRPr lang="ru-RU"/>
          </a:p>
        </p:txBody>
      </p:sp>
      <p:sp>
        <p:nvSpPr>
          <p:cNvPr id="10" name="Місце для заголовка 9"/>
          <p:cNvSpPr>
            <a:spLocks noGrp="1"/>
          </p:cNvSpPr>
          <p:nvPr>
            <p:ph type="title"/>
          </p:nvPr>
        </p:nvSpPr>
        <p:spPr>
          <a:xfrm>
            <a:off x="304800" y="457200"/>
            <a:ext cx="8686800" cy="838200"/>
          </a:xfrm>
          <a:prstGeom prst="rect">
            <a:avLst/>
          </a:prstGeom>
        </p:spPr>
        <p:txBody>
          <a:bodyPr vert="horz" anchor="ctr">
            <a:normAutofit/>
          </a:bodyPr>
          <a:lstStyle/>
          <a:p>
            <a:r>
              <a:rPr kumimoji="0" lang="uk-UA" smtClean="0"/>
              <a:t>Зразок заголовка</a:t>
            </a:r>
            <a:endParaRPr kumimoji="0" lang="en-US"/>
          </a:p>
        </p:txBody>
      </p:sp>
      <p:sp>
        <p:nvSpPr>
          <p:cNvPr id="9" name="Пряма сполучна ліні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 сполучна ліні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uk.wikipedia.org/wiki/200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 Id="rId14" Type="http://schemas.openxmlformats.org/officeDocument/2006/relationships/image" Target="../media/image37.jpeg"/></Relationships>
</file>

<file path=ppt/slides/_rels/slide26.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42.jpeg"/><Relationship Id="rId11" Type="http://schemas.openxmlformats.org/officeDocument/2006/relationships/image" Target="../media/image47.jpeg"/><Relationship Id="rId5" Type="http://schemas.openxmlformats.org/officeDocument/2006/relationships/image" Target="../media/image41.jpeg"/><Relationship Id="rId10" Type="http://schemas.openxmlformats.org/officeDocument/2006/relationships/image" Target="../media/image46.jpeg"/><Relationship Id="rId4" Type="http://schemas.openxmlformats.org/officeDocument/2006/relationships/image" Target="../media/image40.jpeg"/><Relationship Id="rId9" Type="http://schemas.openxmlformats.org/officeDocument/2006/relationships/image" Target="../media/image45.jpeg"/></Relationships>
</file>

<file path=ppt/slides/_rels/slide27.xml.rels><?xml version="1.0" encoding="UTF-8" standalone="yes"?>
<Relationships xmlns="http://schemas.openxmlformats.org/package/2006/relationships"><Relationship Id="rId8" Type="http://schemas.openxmlformats.org/officeDocument/2006/relationships/hyperlink" Target="https://allref.com.ua/uk/skachaty/Pedagogichna_spadshina_Grigoriya_Skovorodi" TargetMode="External"/><Relationship Id="rId13" Type="http://schemas.openxmlformats.org/officeDocument/2006/relationships/image" Target="../media/image48.gif"/><Relationship Id="rId3" Type="http://schemas.openxmlformats.org/officeDocument/2006/relationships/hyperlink" Target="https://bokmal.com.ua/teenside/hryhorii_skovoroda/" TargetMode="External"/><Relationship Id="rId7" Type="http://schemas.openxmlformats.org/officeDocument/2006/relationships/hyperlink" Target="https://www.oa.edu.ua/ua/info/news/2012/11-22-1" TargetMode="External"/><Relationship Id="rId12" Type="http://schemas.openxmlformats.org/officeDocument/2006/relationships/hyperlink" Target="https://www.ar25.org/article/velyki-ukrayinci-grygoriy-skovoroda-2008.html" TargetMode="External"/><Relationship Id="rId2" Type="http://schemas.openxmlformats.org/officeDocument/2006/relationships/hyperlink" Target="https://www.ukrlib.com.ua/tvory/printit.php?tid=11276" TargetMode="External"/><Relationship Id="rId1" Type="http://schemas.openxmlformats.org/officeDocument/2006/relationships/slideLayout" Target="../slideLayouts/slideLayout2.xml"/><Relationship Id="rId6" Type="http://schemas.openxmlformats.org/officeDocument/2006/relationships/hyperlink" Target="https://library.diit.edu.ua/uk/article/654" TargetMode="External"/><Relationship Id="rId11" Type="http://schemas.openxmlformats.org/officeDocument/2006/relationships/hyperlink" Target="https://www.medievist.org.ua/2015/06/blog-post_10.html" TargetMode="External"/><Relationship Id="rId5" Type="http://schemas.openxmlformats.org/officeDocument/2006/relationships/hyperlink" Target="https://incognita.day.kyiv.ua/filosof-yakogo-ne-spijmav-svit.html" TargetMode="External"/><Relationship Id="rId10" Type="http://schemas.openxmlformats.org/officeDocument/2006/relationships/hyperlink" Target="http://porogy.zp.ua/2013/12/604cf4f09efeb51249e1ae391ee9adcb/" TargetMode="External"/><Relationship Id="rId4" Type="http://schemas.openxmlformats.org/officeDocument/2006/relationships/hyperlink" Target="https://ukrlit.net/textbook/9klas_3/19.html" TargetMode="External"/><Relationship Id="rId9" Type="http://schemas.openxmlformats.org/officeDocument/2006/relationships/hyperlink" Target="https://zakon.rada.gov.ua/laws/show/973-IX"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uk.wikiquote.org/wiki/%D0%9B%D0%B5%D0%B2_%D0%A2%D0%BE%D0%BB%D1%81%D1%82%D0%BE%D0%B9" TargetMode="External"/><Relationship Id="rId2" Type="http://schemas.openxmlformats.org/officeDocument/2006/relationships/hyperlink" Target="http://uk.wikipedia.org/wiki/%D0%A7%D0%B8%D0%B6%D0%B5%D0%B2%D1%81%D1%8C%D0%BA%D0%B8%D0%B9_%D0%94%D0%BC%D0%B8%D1%82%D1%80%D0%BE_%D0%86%D0%B2%D0%B0%D0%BD%D0%BE%D0%B2%D0%B8%D1%87"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hyperlink" Target="http://uk.wikiquote.org/wiki/%D0%86%D0%B2%D0%B0%D0%BD_%D0%9F%D0%B0%D0%B2%D0%BB%D0%BE_II"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870094"/>
            <a:ext cx="8458200" cy="1222375"/>
          </a:xfrm>
        </p:spPr>
        <p:txBody>
          <a:bodyPr/>
          <a:lstStyle/>
          <a:p>
            <a:endParaRPr lang="uk-UA" dirty="0"/>
          </a:p>
        </p:txBody>
      </p:sp>
      <p:sp>
        <p:nvSpPr>
          <p:cNvPr id="3" name="Підзаголовок 2"/>
          <p:cNvSpPr>
            <a:spLocks noGrp="1"/>
          </p:cNvSpPr>
          <p:nvPr>
            <p:ph type="subTitle" idx="1"/>
          </p:nvPr>
        </p:nvSpPr>
        <p:spPr>
          <a:xfrm>
            <a:off x="4714876" y="571480"/>
            <a:ext cx="4214842" cy="5500726"/>
          </a:xfrm>
        </p:spPr>
        <p:txBody>
          <a:bodyPr>
            <a:noAutofit/>
          </a:bodyPr>
          <a:lstStyle/>
          <a:p>
            <a:pPr algn="ctr"/>
            <a:endParaRPr lang="en-US" sz="3200" b="1" i="1" dirty="0" smtClean="0"/>
          </a:p>
          <a:p>
            <a:pPr algn="ctr"/>
            <a:endParaRPr lang="en-US" sz="3200" b="1" i="1" dirty="0"/>
          </a:p>
          <a:p>
            <a:pPr algn="ctr"/>
            <a:endParaRPr lang="en-US" sz="3200" b="1" i="1" dirty="0" smtClean="0"/>
          </a:p>
          <a:p>
            <a:pPr algn="ctr"/>
            <a:r>
              <a:rPr lang="uk-UA" sz="3200" b="1" i="1" dirty="0" smtClean="0">
                <a:latin typeface="Bookman Old Style" pitchFamily="18" charset="0"/>
              </a:rPr>
              <a:t>Людина з серцем громадянина Всесвіту</a:t>
            </a:r>
          </a:p>
          <a:p>
            <a:pPr algn="ctr"/>
            <a:r>
              <a:rPr lang="ru-RU" sz="3200" b="1" dirty="0" err="1"/>
              <a:t>Григорій</a:t>
            </a:r>
            <a:r>
              <a:rPr lang="ru-RU" sz="3200" b="1" dirty="0"/>
              <a:t> </a:t>
            </a:r>
            <a:r>
              <a:rPr lang="ru-RU" sz="3200" b="1" dirty="0" smtClean="0"/>
              <a:t>Сковорода</a:t>
            </a:r>
          </a:p>
          <a:p>
            <a:pPr algn="ctr"/>
            <a:r>
              <a:rPr lang="ru-RU" sz="3200" b="1" dirty="0" smtClean="0"/>
              <a:t> </a:t>
            </a:r>
            <a:r>
              <a:rPr lang="ru-RU" sz="3200" b="1" dirty="0"/>
              <a:t>(1722–1794</a:t>
            </a:r>
            <a:r>
              <a:rPr lang="ru-RU" sz="3200" b="1" dirty="0" smtClean="0"/>
              <a:t>),</a:t>
            </a:r>
          </a:p>
          <a:p>
            <a:pPr algn="ctr"/>
            <a:r>
              <a:rPr lang="ru-RU" sz="3200" b="1" dirty="0" smtClean="0"/>
              <a:t> </a:t>
            </a:r>
            <a:r>
              <a:rPr lang="ru-RU" sz="3200" b="1" dirty="0" err="1"/>
              <a:t>український</a:t>
            </a:r>
            <a:r>
              <a:rPr lang="ru-RU" sz="3200" b="1" dirty="0"/>
              <a:t> </a:t>
            </a:r>
            <a:r>
              <a:rPr lang="ru-RU" sz="3200" b="1" dirty="0" err="1"/>
              <a:t>просвітитель-гуманіст</a:t>
            </a:r>
            <a:r>
              <a:rPr lang="ru-RU" sz="3200" b="1" dirty="0"/>
              <a:t>, </a:t>
            </a:r>
            <a:r>
              <a:rPr lang="ru-RU" sz="3200" b="1" dirty="0" err="1"/>
              <a:t>філософ</a:t>
            </a:r>
            <a:r>
              <a:rPr lang="ru-RU" sz="3200" b="1" dirty="0"/>
              <a:t>, поет, педагог</a:t>
            </a:r>
            <a:endParaRPr lang="uk-UA" sz="3200" b="1" dirty="0"/>
          </a:p>
        </p:txBody>
      </p:sp>
      <p:pic>
        <p:nvPicPr>
          <p:cNvPr id="6" name="Рисунок 5" descr="ГРИГОРІЙ СКОВОРОДА » Слов&amp;#39;янський енергобудівний технікум"/>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3528" y="548680"/>
            <a:ext cx="4392488" cy="5544616"/>
          </a:xfrm>
          <a:prstGeom prst="rect">
            <a:avLst/>
          </a:prstGeom>
          <a:noFill/>
          <a:ln>
            <a:noFill/>
          </a:ln>
        </p:spPr>
      </p:pic>
    </p:spTree>
    <p:extLst>
      <p:ext uri="{BB962C8B-B14F-4D97-AF65-F5344CB8AC3E}">
        <p14:creationId xmlns="" xmlns:p14="http://schemas.microsoft.com/office/powerpoint/2010/main" val="3956263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Місце для вмісту 3" descr="Педагогічна діяльність Г.Сковороди - презентация онлайн"/>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620688"/>
            <a:ext cx="6034616" cy="4752528"/>
          </a:xfrm>
          <a:prstGeom prst="rect">
            <a:avLst/>
          </a:prstGeom>
          <a:noFill/>
          <a:ln>
            <a:noFill/>
          </a:ln>
        </p:spPr>
      </p:pic>
      <p:pic>
        <p:nvPicPr>
          <p:cNvPr id="2050" name="Picture 2" descr="Floral design Ornament, design, leaf, branch png | PNGEg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444208" y="548680"/>
            <a:ext cx="2304256" cy="51125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25370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8286808" cy="1000108"/>
          </a:xfrm>
        </p:spPr>
        <p:txBody>
          <a:bodyPr>
            <a:normAutofit/>
          </a:bodyPr>
          <a:lstStyle/>
          <a:p>
            <a:pPr algn="ctr"/>
            <a:r>
              <a:rPr lang="ru-RU" sz="2000" b="1" dirty="0" err="1"/>
              <a:t>Художня</a:t>
            </a:r>
            <a:r>
              <a:rPr lang="ru-RU" sz="2000" b="1" dirty="0"/>
              <a:t> </a:t>
            </a:r>
            <a:r>
              <a:rPr lang="ru-RU" sz="2000" b="1" dirty="0" err="1"/>
              <a:t>творчість</a:t>
            </a:r>
            <a:r>
              <a:rPr lang="ru-RU" sz="2000" b="1" dirty="0"/>
              <a:t> </a:t>
            </a:r>
            <a:r>
              <a:rPr lang="ru-RU" sz="2000" b="1" dirty="0" err="1"/>
              <a:t>Григорія</a:t>
            </a:r>
            <a:r>
              <a:rPr lang="ru-RU" sz="2000" b="1" dirty="0"/>
              <a:t> Сковороди - </a:t>
            </a:r>
            <a:r>
              <a:rPr lang="ru-RU" sz="2000" b="1" dirty="0" err="1"/>
              <a:t>Барокова</a:t>
            </a:r>
            <a:r>
              <a:rPr lang="ru-RU" sz="2000" b="1" dirty="0"/>
              <a:t> </a:t>
            </a:r>
            <a:r>
              <a:rPr lang="ru-RU" sz="2000" b="1" dirty="0" err="1"/>
              <a:t>доба</a:t>
            </a:r>
            <a:r>
              <a:rPr lang="ru-RU" sz="2000" b="1" dirty="0"/>
              <a:t> (друга половина XVI-XVIII ст.)</a:t>
            </a:r>
          </a:p>
        </p:txBody>
      </p:sp>
      <p:sp>
        <p:nvSpPr>
          <p:cNvPr id="3" name="Місце для вмісту 2"/>
          <p:cNvSpPr>
            <a:spLocks noGrp="1"/>
          </p:cNvSpPr>
          <p:nvPr>
            <p:ph idx="1"/>
          </p:nvPr>
        </p:nvSpPr>
        <p:spPr>
          <a:xfrm>
            <a:off x="304800" y="1214422"/>
            <a:ext cx="8686800" cy="4865703"/>
          </a:xfrm>
        </p:spPr>
        <p:txBody>
          <a:bodyPr>
            <a:normAutofit fontScale="92500"/>
          </a:bodyPr>
          <a:lstStyle/>
          <a:p>
            <a:pPr algn="r">
              <a:buNone/>
            </a:pPr>
            <a:r>
              <a:rPr lang="uk-UA" sz="1200" b="1" dirty="0" smtClean="0"/>
              <a:t>«Якби ніхто нічого не знав про Г. Сковороду,</a:t>
            </a:r>
          </a:p>
          <a:p>
            <a:pPr algn="r">
              <a:buNone/>
            </a:pPr>
            <a:r>
              <a:rPr lang="uk-UA" sz="1200" b="1" dirty="0" smtClean="0"/>
              <a:t> якби час не пощадив для нас його рукописні твори…, </a:t>
            </a:r>
          </a:p>
          <a:p>
            <a:pPr algn="r">
              <a:buNone/>
            </a:pPr>
            <a:r>
              <a:rPr lang="uk-UA" sz="1200" b="1" dirty="0" smtClean="0"/>
              <a:t>якби народ не зберіг легенд про його дивовижне життя, </a:t>
            </a:r>
          </a:p>
          <a:p>
            <a:pPr algn="r">
              <a:buNone/>
            </a:pPr>
            <a:r>
              <a:rPr lang="uk-UA" sz="1200" b="1" dirty="0" smtClean="0"/>
              <a:t>якби зосталася </a:t>
            </a:r>
            <a:r>
              <a:rPr lang="uk-UA" sz="1200" b="1" dirty="0" err="1" smtClean="0"/>
              <a:t>одна-</a:t>
            </a:r>
            <a:r>
              <a:rPr lang="uk-UA" sz="1200" b="1" dirty="0" smtClean="0"/>
              <a:t> єдина його епітафія,</a:t>
            </a:r>
          </a:p>
          <a:p>
            <a:pPr algn="r">
              <a:buNone/>
            </a:pPr>
            <a:r>
              <a:rPr lang="uk-UA" sz="1200" b="1" dirty="0" smtClean="0"/>
              <a:t> то і вона блиснула би для людства спалахом дивовижної сили і осяяння:</a:t>
            </a:r>
          </a:p>
          <a:p>
            <a:pPr algn="r">
              <a:buNone/>
            </a:pPr>
            <a:r>
              <a:rPr lang="uk-UA" sz="1200" b="1" dirty="0" smtClean="0"/>
              <a:t> «Світ ловив мене, та не впіймав!»</a:t>
            </a:r>
          </a:p>
          <a:p>
            <a:pPr algn="r">
              <a:buNone/>
            </a:pPr>
            <a:r>
              <a:rPr lang="uk-UA" sz="1200" b="1" dirty="0" smtClean="0"/>
              <a:t>І. Драч </a:t>
            </a:r>
          </a:p>
          <a:p>
            <a:pPr algn="r">
              <a:buNone/>
            </a:pPr>
            <a:r>
              <a:rPr lang="ru-RU" sz="1200" b="1" dirty="0" err="1" smtClean="0"/>
              <a:t>Павло</a:t>
            </a:r>
            <a:r>
              <a:rPr lang="ru-RU" sz="1200" b="1" dirty="0" smtClean="0"/>
              <a:t>  </a:t>
            </a:r>
            <a:r>
              <a:rPr lang="ru-RU" sz="1200" b="1" dirty="0" err="1" smtClean="0"/>
              <a:t>Тичина</a:t>
            </a:r>
            <a:r>
              <a:rPr lang="ru-RU" sz="1200" b="1" dirty="0" smtClean="0"/>
              <a:t> сказав про </a:t>
            </a:r>
            <a:r>
              <a:rPr lang="ru-RU" sz="1200" b="1" dirty="0" err="1" smtClean="0"/>
              <a:t>Григорія</a:t>
            </a:r>
            <a:r>
              <a:rPr lang="ru-RU" sz="1200" b="1" dirty="0" smtClean="0"/>
              <a:t> Сковороду як </a:t>
            </a:r>
            <a:r>
              <a:rPr lang="ru-RU" sz="1200" b="1" dirty="0" err="1" smtClean="0"/>
              <a:t>філософа</a:t>
            </a:r>
            <a:r>
              <a:rPr lang="ru-RU" sz="1200" b="1" dirty="0" smtClean="0"/>
              <a:t>, педагога </a:t>
            </a:r>
            <a:r>
              <a:rPr lang="ru-RU" sz="1200" b="1" dirty="0" err="1" smtClean="0"/>
              <a:t>й</a:t>
            </a:r>
            <a:r>
              <a:rPr lang="ru-RU" sz="1200" b="1" dirty="0" smtClean="0"/>
              <a:t> </a:t>
            </a:r>
            <a:r>
              <a:rPr lang="ru-RU" sz="1200" b="1" dirty="0" err="1" smtClean="0"/>
              <a:t>письменника</a:t>
            </a:r>
            <a:r>
              <a:rPr lang="ru-RU" sz="1200" b="1" dirty="0" smtClean="0"/>
              <a:t>: "Великий наш </a:t>
            </a:r>
            <a:r>
              <a:rPr lang="ru-RU" sz="1200" b="1" dirty="0" err="1" smtClean="0"/>
              <a:t>філософ</a:t>
            </a:r>
            <a:r>
              <a:rPr lang="ru-RU" sz="1200" b="1" dirty="0" smtClean="0"/>
              <a:t> </a:t>
            </a:r>
            <a:r>
              <a:rPr lang="ru-RU" sz="1200" b="1" dirty="0" err="1" smtClean="0"/>
              <a:t>щедру</a:t>
            </a:r>
            <a:r>
              <a:rPr lang="ru-RU" sz="1200" b="1" dirty="0" smtClean="0"/>
              <a:t> </a:t>
            </a:r>
            <a:r>
              <a:rPr lang="ru-RU" sz="1200" b="1" dirty="0" err="1" smtClean="0"/>
              <a:t>залишив</a:t>
            </a:r>
            <a:r>
              <a:rPr lang="ru-RU" sz="1200" b="1" dirty="0" smtClean="0"/>
              <a:t> нам </a:t>
            </a:r>
            <a:r>
              <a:rPr lang="ru-RU" sz="1200" b="1" dirty="0" err="1" smtClean="0"/>
              <a:t>спадщину</a:t>
            </a:r>
            <a:r>
              <a:rPr lang="ru-RU" sz="1200" b="1" dirty="0" smtClean="0"/>
              <a:t> по </a:t>
            </a:r>
            <a:r>
              <a:rPr lang="ru-RU" sz="1200" b="1" dirty="0" err="1" smtClean="0"/>
              <a:t>собі</a:t>
            </a:r>
            <a:r>
              <a:rPr lang="ru-RU" sz="1200" b="1" dirty="0" smtClean="0"/>
              <a:t>: </a:t>
            </a:r>
            <a:r>
              <a:rPr lang="ru-RU" sz="1200" b="1" dirty="0" err="1" smtClean="0"/>
              <a:t>обсягом</a:t>
            </a:r>
            <a:r>
              <a:rPr lang="ru-RU" sz="1200" b="1" dirty="0" smtClean="0"/>
              <a:t> </a:t>
            </a:r>
            <a:r>
              <a:rPr lang="ru-RU" sz="1200" b="1" dirty="0" err="1" smtClean="0"/>
              <a:t>широку</a:t>
            </a:r>
            <a:r>
              <a:rPr lang="ru-RU" sz="1200" b="1" dirty="0" smtClean="0"/>
              <a:t>, </a:t>
            </a:r>
            <a:r>
              <a:rPr lang="ru-RU" sz="1200" b="1" dirty="0" err="1" smtClean="0"/>
              <a:t>змістовністю</a:t>
            </a:r>
            <a:r>
              <a:rPr lang="ru-RU" sz="1200" b="1" dirty="0" smtClean="0"/>
              <a:t> </a:t>
            </a:r>
            <a:r>
              <a:rPr lang="ru-RU" sz="1200" b="1" dirty="0" err="1" smtClean="0"/>
              <a:t>глибоку</a:t>
            </a:r>
            <a:r>
              <a:rPr lang="ru-RU" sz="1200" b="1" dirty="0" smtClean="0"/>
              <a:t> </a:t>
            </a:r>
            <a:r>
              <a:rPr lang="ru-RU" sz="1200" b="1" dirty="0" err="1" smtClean="0"/>
              <a:t>і</a:t>
            </a:r>
            <a:r>
              <a:rPr lang="ru-RU" sz="1200" b="1" dirty="0" smtClean="0"/>
              <a:t> </a:t>
            </a:r>
            <a:r>
              <a:rPr lang="ru-RU" sz="1200" b="1" dirty="0" err="1" smtClean="0"/>
              <a:t>щодо</a:t>
            </a:r>
            <a:r>
              <a:rPr lang="ru-RU" sz="1200" b="1" dirty="0" smtClean="0"/>
              <a:t> </a:t>
            </a:r>
            <a:r>
              <a:rPr lang="ru-RU" sz="1200" b="1" dirty="0" err="1" smtClean="0"/>
              <a:t>світогляду</a:t>
            </a:r>
            <a:r>
              <a:rPr lang="ru-RU" sz="1200" b="1" dirty="0" smtClean="0"/>
              <a:t> </a:t>
            </a:r>
            <a:r>
              <a:rPr lang="ru-RU" sz="1200" b="1" dirty="0" err="1" smtClean="0"/>
              <a:t>свого</a:t>
            </a:r>
            <a:r>
              <a:rPr lang="ru-RU" sz="1200" b="1" dirty="0" smtClean="0"/>
              <a:t> — </a:t>
            </a:r>
            <a:r>
              <a:rPr lang="ru-RU" sz="1200" b="1" dirty="0" err="1" smtClean="0"/>
              <a:t>чисту</a:t>
            </a:r>
            <a:r>
              <a:rPr lang="ru-RU" sz="1200" b="1" dirty="0" smtClean="0"/>
              <a:t> та </a:t>
            </a:r>
            <a:r>
              <a:rPr lang="ru-RU" sz="1200" b="1" dirty="0" err="1" smtClean="0"/>
              <a:t>моральну</a:t>
            </a:r>
            <a:r>
              <a:rPr lang="ru-RU" sz="1200" b="1" dirty="0" smtClean="0"/>
              <a:t>..." </a:t>
            </a:r>
            <a:r>
              <a:rPr lang="uk-UA" sz="1200" b="1" dirty="0" smtClean="0"/>
              <a:t>Український філософ, поет, прозаїк Григорій Сковорода (1722—1794) своєю творчістю завершив восьмисотлітній розвиток давньої української літератури. Його твори можна розцінювати як перехідне явище від давньої до нової епохи. Перебуваючи ще під впливом старих традицій, віддаючи данину давній книжності, Григорій Сковорода у багатьох своїх творах — новатор, зачинатель тих художньо-літературних явищ, які активно розвиватимуться в наступні століття. Творчий доробок просвітителя-гуманіста складають його поезії, прозаїчні твори, байки, трактати, діалоги, притчі, переклади, листи, зокрема, "Сад божественних пісень, що проріс із зерен Священного </a:t>
            </a:r>
            <a:r>
              <a:rPr lang="uk-UA" sz="1200" b="1" dirty="0" err="1" smtClean="0"/>
              <a:t>Писанння</a:t>
            </a:r>
            <a:r>
              <a:rPr lang="uk-UA" sz="1200" b="1" dirty="0" smtClean="0"/>
              <a:t>", "Байки Харківські", "Початкові двері до християнської доброзвичайності", "</a:t>
            </a:r>
            <a:r>
              <a:rPr lang="uk-UA" sz="1200" b="1" dirty="0" err="1" smtClean="0"/>
              <a:t>Наркіс</a:t>
            </a:r>
            <a:r>
              <a:rPr lang="uk-UA" sz="1200" b="1" dirty="0" smtClean="0"/>
              <a:t>. Розмова про те: Пізнай себе", "Розмова п'яти подорожніх про </a:t>
            </a:r>
            <a:r>
              <a:rPr lang="uk-UA" sz="1200" b="1" dirty="0" err="1" smtClean="0"/>
              <a:t>істине</a:t>
            </a:r>
            <a:r>
              <a:rPr lang="uk-UA" sz="1200" b="1" dirty="0" smtClean="0"/>
              <a:t> щастя в житті [Товариська розмова про душевний мир]", "Сон", "Алфавіт світу", переклади праць Плутарха, Цицерона тощо. Заслугою Григорія Сковороди є утвердження жанру байки в українській літературі. Він не лише написав три десятки байок, уклавши їх у збірку «Байки харківські» (1774), а й висловив у передмові свої міркування щодо жанрових особливостей цього ліро-епічного виду. </a:t>
            </a:r>
            <a:r>
              <a:rPr lang="ru-RU" sz="1200" b="1" dirty="0" err="1" smtClean="0"/>
              <a:t>Григорій</a:t>
            </a:r>
            <a:r>
              <a:rPr lang="ru-RU" sz="1200" b="1" dirty="0" smtClean="0"/>
              <a:t> Сковорода створив </a:t>
            </a:r>
            <a:r>
              <a:rPr lang="ru-RU" sz="1200" b="1" dirty="0" err="1" smtClean="0"/>
              <a:t>свій</a:t>
            </a:r>
            <a:r>
              <a:rPr lang="ru-RU" sz="1200" b="1" dirty="0" smtClean="0"/>
              <a:t> </a:t>
            </a:r>
            <a:r>
              <a:rPr lang="ru-RU" sz="1200" b="1" dirty="0" err="1" smtClean="0"/>
              <a:t>варіант</a:t>
            </a:r>
            <a:r>
              <a:rPr lang="ru-RU" sz="1200" b="1" dirty="0" smtClean="0"/>
              <a:t> байки, </a:t>
            </a:r>
            <a:r>
              <a:rPr lang="ru-RU" sz="1200" b="1" dirty="0" err="1" smtClean="0"/>
              <a:t>якій</a:t>
            </a:r>
            <a:r>
              <a:rPr lang="ru-RU" sz="1200" b="1" dirty="0" smtClean="0"/>
              <a:t> </a:t>
            </a:r>
            <a:r>
              <a:rPr lang="ru-RU" sz="1200" b="1" dirty="0" err="1" smtClean="0"/>
              <a:t>притаманна</a:t>
            </a:r>
            <a:r>
              <a:rPr lang="ru-RU" sz="1200" b="1" dirty="0" smtClean="0"/>
              <a:t> </a:t>
            </a:r>
            <a:r>
              <a:rPr lang="ru-RU" sz="1200" b="1" dirty="0" err="1" smtClean="0"/>
              <a:t>прозова</a:t>
            </a:r>
            <a:r>
              <a:rPr lang="ru-RU" sz="1200" b="1" dirty="0" smtClean="0"/>
              <a:t> форма </a:t>
            </a:r>
            <a:r>
              <a:rPr lang="ru-RU" sz="1200" b="1" dirty="0" err="1" smtClean="0"/>
              <a:t>викладу</a:t>
            </a:r>
            <a:r>
              <a:rPr lang="ru-RU" sz="1200" b="1" dirty="0" smtClean="0"/>
              <a:t>, </a:t>
            </a:r>
            <a:r>
              <a:rPr lang="ru-RU" sz="1200" b="1" dirty="0" err="1" smtClean="0"/>
              <a:t>поділ</a:t>
            </a:r>
            <a:r>
              <a:rPr lang="ru-RU" sz="1200" b="1" dirty="0" smtClean="0"/>
              <a:t> на </a:t>
            </a:r>
            <a:r>
              <a:rPr lang="ru-RU" sz="1200" b="1" dirty="0" err="1" smtClean="0"/>
              <a:t>дві</a:t>
            </a:r>
            <a:r>
              <a:rPr lang="ru-RU" sz="1200" b="1" dirty="0" smtClean="0"/>
              <a:t> </a:t>
            </a:r>
            <a:r>
              <a:rPr lang="ru-RU" sz="1200" b="1" dirty="0" err="1" smtClean="0"/>
              <a:t>частини</a:t>
            </a:r>
            <a:r>
              <a:rPr lang="ru-RU" sz="1200" b="1" dirty="0" smtClean="0"/>
              <a:t> (фабула </a:t>
            </a:r>
            <a:r>
              <a:rPr lang="ru-RU" sz="1200" b="1" dirty="0" err="1" smtClean="0"/>
              <a:t>і</a:t>
            </a:r>
            <a:r>
              <a:rPr lang="ru-RU" sz="1200" b="1" dirty="0" smtClean="0"/>
              <a:t> «сила»), </a:t>
            </a:r>
            <a:r>
              <a:rPr lang="ru-RU" sz="1200" b="1" dirty="0" err="1" smtClean="0"/>
              <a:t>уведення</a:t>
            </a:r>
            <a:r>
              <a:rPr lang="ru-RU" sz="1200" b="1" dirty="0" smtClean="0"/>
              <a:t> в текст </a:t>
            </a:r>
            <a:r>
              <a:rPr lang="ru-RU" sz="1200" b="1" dirty="0" err="1" smtClean="0"/>
              <a:t>нових</a:t>
            </a:r>
            <a:r>
              <a:rPr lang="ru-RU" sz="1200" b="1" dirty="0" smtClean="0"/>
              <a:t> </a:t>
            </a:r>
            <a:r>
              <a:rPr lang="ru-RU" sz="1200" b="1" dirty="0" err="1" smtClean="0"/>
              <a:t>алегоричних</a:t>
            </a:r>
            <a:r>
              <a:rPr lang="ru-RU" sz="1200" b="1" dirty="0" smtClean="0"/>
              <a:t> </a:t>
            </a:r>
            <a:r>
              <a:rPr lang="ru-RU" sz="1200" b="1" dirty="0" err="1" smtClean="0"/>
              <a:t>персонажів</a:t>
            </a:r>
            <a:r>
              <a:rPr lang="ru-RU" sz="1200" b="1" dirty="0" smtClean="0"/>
              <a:t> та </a:t>
            </a:r>
            <a:r>
              <a:rPr lang="ru-RU" sz="1200" b="1" dirty="0" err="1" smtClean="0"/>
              <a:t>символів</a:t>
            </a:r>
            <a:r>
              <a:rPr lang="ru-RU" sz="1200" b="1" dirty="0" smtClean="0"/>
              <a:t>. «Сила» байки часто </a:t>
            </a:r>
            <a:r>
              <a:rPr lang="ru-RU" sz="1200" b="1" dirty="0" err="1" smtClean="0"/>
              <a:t>висловлена</a:t>
            </a:r>
            <a:r>
              <a:rPr lang="ru-RU" sz="1200" b="1" dirty="0" smtClean="0"/>
              <a:t> </a:t>
            </a:r>
            <a:r>
              <a:rPr lang="ru-RU" sz="1200" b="1" dirty="0" err="1" smtClean="0"/>
              <a:t>містким</a:t>
            </a:r>
            <a:r>
              <a:rPr lang="ru-RU" sz="1200" b="1" dirty="0" smtClean="0"/>
              <a:t> </a:t>
            </a:r>
            <a:r>
              <a:rPr lang="ru-RU" sz="1200" b="1" dirty="0" err="1" smtClean="0"/>
              <a:t>і</a:t>
            </a:r>
            <a:r>
              <a:rPr lang="ru-RU" sz="1200" b="1" dirty="0" smtClean="0"/>
              <a:t> </a:t>
            </a:r>
            <a:r>
              <a:rPr lang="ru-RU" sz="1200" b="1" dirty="0" err="1" smtClean="0"/>
              <a:t>лаконічним</a:t>
            </a:r>
            <a:r>
              <a:rPr lang="ru-RU" sz="1200" b="1" dirty="0" smtClean="0"/>
              <a:t> афоризмом </a:t>
            </a:r>
            <a:r>
              <a:rPr lang="ru-RU" sz="1200" b="1" dirty="0" err="1" smtClean="0"/>
              <a:t>або</a:t>
            </a:r>
            <a:r>
              <a:rPr lang="ru-RU" sz="1200" b="1" dirty="0" smtClean="0"/>
              <a:t> </a:t>
            </a:r>
            <a:r>
              <a:rPr lang="ru-RU" sz="1200" b="1" dirty="0" err="1" smtClean="0"/>
              <a:t>розгорнута</a:t>
            </a:r>
            <a:r>
              <a:rPr lang="ru-RU" sz="1200" b="1" dirty="0" smtClean="0"/>
              <a:t> у </a:t>
            </a:r>
            <a:r>
              <a:rPr lang="ru-RU" sz="1200" b="1" dirty="0" err="1" smtClean="0"/>
              <a:t>повчальний</a:t>
            </a:r>
            <a:r>
              <a:rPr lang="ru-RU" sz="1200" b="1" dirty="0" smtClean="0"/>
              <a:t> </a:t>
            </a:r>
            <a:r>
              <a:rPr lang="ru-RU" sz="1200" b="1" dirty="0" err="1" smtClean="0"/>
              <a:t>міні-трактат</a:t>
            </a:r>
            <a:r>
              <a:rPr lang="ru-RU" sz="1200" b="1" dirty="0" smtClean="0"/>
              <a:t> на </a:t>
            </a:r>
            <a:r>
              <a:rPr lang="ru-RU" sz="1200" b="1" dirty="0" err="1" smtClean="0"/>
              <a:t>моральну</a:t>
            </a:r>
            <a:r>
              <a:rPr lang="ru-RU" sz="1200" b="1" dirty="0" smtClean="0"/>
              <a:t> тему. Твори Сковороди </a:t>
            </a:r>
            <a:r>
              <a:rPr lang="ru-RU" sz="1200" b="1" dirty="0" err="1" smtClean="0"/>
              <a:t>відзначаються</a:t>
            </a:r>
            <a:r>
              <a:rPr lang="ru-RU" sz="1200" b="1" dirty="0" smtClean="0"/>
              <a:t> </a:t>
            </a:r>
            <a:r>
              <a:rPr lang="ru-RU" sz="1200" b="1" dirty="0" err="1" smtClean="0"/>
              <a:t>афористичністю</a:t>
            </a:r>
            <a:r>
              <a:rPr lang="ru-RU" sz="1200" b="1" dirty="0" smtClean="0"/>
              <a:t>. Не одна </a:t>
            </a:r>
            <a:r>
              <a:rPr lang="ru-RU" sz="1200" b="1" dirty="0" err="1" smtClean="0"/>
              <a:t>крилата</a:t>
            </a:r>
            <a:r>
              <a:rPr lang="ru-RU" sz="1200" b="1" dirty="0" smtClean="0"/>
              <a:t> фраза </a:t>
            </a:r>
            <a:r>
              <a:rPr lang="ru-RU" sz="1200" b="1" dirty="0" err="1" smtClean="0"/>
              <a:t>пішла</a:t>
            </a:r>
            <a:r>
              <a:rPr lang="ru-RU" sz="1200" b="1" dirty="0" smtClean="0"/>
              <a:t> </a:t>
            </a:r>
            <a:r>
              <a:rPr lang="ru-RU" sz="1200" b="1" dirty="0" err="1" smtClean="0"/>
              <a:t>мандрувати</a:t>
            </a:r>
            <a:r>
              <a:rPr lang="ru-RU" sz="1200" b="1" dirty="0" smtClean="0"/>
              <a:t> по </a:t>
            </a:r>
            <a:r>
              <a:rPr lang="ru-RU" sz="1200" b="1" dirty="0" err="1" smtClean="0"/>
              <a:t>світу</a:t>
            </a:r>
            <a:r>
              <a:rPr lang="ru-RU" sz="1200" b="1" dirty="0" smtClean="0"/>
              <a:t> </a:t>
            </a:r>
            <a:r>
              <a:rPr lang="ru-RU" sz="1200" b="1" dirty="0" err="1" smtClean="0"/>
              <a:t>з</a:t>
            </a:r>
            <a:r>
              <a:rPr lang="ru-RU" sz="1200" b="1" dirty="0" smtClean="0"/>
              <a:t> </a:t>
            </a:r>
            <a:r>
              <a:rPr lang="ru-RU" sz="1200" b="1" dirty="0" err="1" smtClean="0"/>
              <a:t>його</a:t>
            </a:r>
            <a:r>
              <a:rPr lang="ru-RU" sz="1200" b="1" dirty="0" smtClean="0"/>
              <a:t> </a:t>
            </a:r>
            <a:r>
              <a:rPr lang="ru-RU" sz="1200" b="1" dirty="0" err="1" smtClean="0"/>
              <a:t>писань</a:t>
            </a:r>
            <a:r>
              <a:rPr lang="ru-RU" sz="1200" b="1" dirty="0" smtClean="0"/>
              <a:t>: "</a:t>
            </a:r>
            <a:r>
              <a:rPr lang="ru-RU" sz="1200" b="1" dirty="0" err="1" smtClean="0"/>
              <a:t>Любов</a:t>
            </a:r>
            <a:r>
              <a:rPr lang="ru-RU" sz="1200" b="1" dirty="0" smtClean="0"/>
              <a:t> </a:t>
            </a:r>
            <a:r>
              <a:rPr lang="ru-RU" sz="1200" b="1" dirty="0" err="1" smtClean="0"/>
              <a:t>виникає</a:t>
            </a:r>
            <a:r>
              <a:rPr lang="ru-RU" sz="1200" b="1" dirty="0" smtClean="0"/>
              <a:t> </a:t>
            </a:r>
            <a:r>
              <a:rPr lang="ru-RU" sz="1200" b="1" dirty="0" err="1" smtClean="0"/>
              <a:t>з</a:t>
            </a:r>
            <a:r>
              <a:rPr lang="ru-RU" sz="1200" b="1" dirty="0" smtClean="0"/>
              <a:t> </a:t>
            </a:r>
            <a:r>
              <a:rPr lang="ru-RU" sz="1200" b="1" dirty="0" err="1" smtClean="0"/>
              <a:t>любові</a:t>
            </a:r>
            <a:r>
              <a:rPr lang="ru-RU" sz="1200" b="1" dirty="0" smtClean="0"/>
              <a:t>; коли хочу, </a:t>
            </a:r>
            <a:r>
              <a:rPr lang="ru-RU" sz="1200" b="1" dirty="0" err="1" smtClean="0"/>
              <a:t>щоб</a:t>
            </a:r>
            <a:r>
              <a:rPr lang="ru-RU" sz="1200" b="1" dirty="0" smtClean="0"/>
              <a:t> мене любили, я сам перший люблю"; "</a:t>
            </a:r>
            <a:r>
              <a:rPr lang="ru-RU" sz="1200" b="1" dirty="0" err="1" smtClean="0"/>
              <a:t>Краще</a:t>
            </a:r>
            <a:r>
              <a:rPr lang="ru-RU" sz="1200" b="1" dirty="0" smtClean="0"/>
              <a:t> </a:t>
            </a:r>
            <a:r>
              <a:rPr lang="ru-RU" sz="1200" b="1" dirty="0" err="1" smtClean="0"/>
              <a:t>голий</a:t>
            </a:r>
            <a:r>
              <a:rPr lang="ru-RU" sz="1200" b="1" dirty="0" smtClean="0"/>
              <a:t> та </a:t>
            </a:r>
            <a:r>
              <a:rPr lang="ru-RU" sz="1200" b="1" dirty="0" err="1" smtClean="0"/>
              <a:t>правдивий</a:t>
            </a:r>
            <a:r>
              <a:rPr lang="ru-RU" sz="1200" b="1" dirty="0" smtClean="0"/>
              <a:t>, </a:t>
            </a:r>
            <a:r>
              <a:rPr lang="ru-RU" sz="1200" b="1" dirty="0" err="1" smtClean="0"/>
              <a:t>ніж</a:t>
            </a:r>
            <a:r>
              <a:rPr lang="ru-RU" sz="1200" b="1" dirty="0" smtClean="0"/>
              <a:t> </a:t>
            </a:r>
            <a:r>
              <a:rPr lang="ru-RU" sz="1200" b="1" dirty="0" err="1" smtClean="0"/>
              <a:t>багатий</a:t>
            </a:r>
            <a:r>
              <a:rPr lang="ru-RU" sz="1200" b="1" dirty="0" smtClean="0"/>
              <a:t> </a:t>
            </a:r>
            <a:r>
              <a:rPr lang="ru-RU" sz="1200" b="1" dirty="0" err="1" smtClean="0"/>
              <a:t>та</a:t>
            </a:r>
            <a:r>
              <a:rPr lang="ru-RU" sz="1200" b="1" dirty="0" smtClean="0"/>
              <a:t> </a:t>
            </a:r>
            <a:r>
              <a:rPr lang="ru-RU" sz="1200" b="1" dirty="0" err="1" smtClean="0"/>
              <a:t>беззаконний</a:t>
            </a:r>
            <a:r>
              <a:rPr lang="ru-RU" sz="1200" b="1" dirty="0" smtClean="0"/>
              <a:t>"; "</a:t>
            </a:r>
            <a:r>
              <a:rPr lang="ru-RU" sz="1200" b="1" dirty="0" err="1" smtClean="0"/>
              <a:t>Ні</a:t>
            </a:r>
            <a:r>
              <a:rPr lang="ru-RU" sz="1200" b="1" dirty="0" smtClean="0"/>
              <a:t> про </a:t>
            </a:r>
            <a:r>
              <a:rPr lang="ru-RU" sz="1200" b="1" dirty="0" err="1" smtClean="0"/>
              <a:t>що</a:t>
            </a:r>
            <a:r>
              <a:rPr lang="ru-RU" sz="1200" b="1" dirty="0" smtClean="0"/>
              <a:t> не </a:t>
            </a:r>
            <a:r>
              <a:rPr lang="ru-RU" sz="1200" b="1" dirty="0" err="1" smtClean="0"/>
              <a:t>турбуватись</a:t>
            </a:r>
            <a:r>
              <a:rPr lang="ru-RU" sz="1200" b="1" dirty="0" smtClean="0"/>
              <a:t> — значить не </a:t>
            </a:r>
            <a:r>
              <a:rPr lang="ru-RU" sz="1200" b="1" dirty="0" err="1" smtClean="0"/>
              <a:t>жити</a:t>
            </a:r>
            <a:r>
              <a:rPr lang="ru-RU" sz="1200" b="1" dirty="0" smtClean="0"/>
              <a:t>, а бути мертвим". </a:t>
            </a:r>
            <a:r>
              <a:rPr lang="ru-RU" sz="1200" b="1" dirty="0" err="1" smtClean="0"/>
              <a:t>Григорій</a:t>
            </a:r>
            <a:r>
              <a:rPr lang="ru-RU" sz="1200" b="1" dirty="0" smtClean="0"/>
              <a:t> Сковорода </a:t>
            </a:r>
            <a:r>
              <a:rPr lang="ru-RU" sz="1200" b="1" dirty="0" err="1" smtClean="0"/>
              <a:t>є</a:t>
            </a:r>
            <a:r>
              <a:rPr lang="ru-RU" sz="1200" b="1" dirty="0" smtClean="0"/>
              <a:t> автором </a:t>
            </a:r>
            <a:r>
              <a:rPr lang="ru-RU" sz="1200" b="1" dirty="0" err="1" smtClean="0"/>
              <a:t>творів</a:t>
            </a:r>
            <a:r>
              <a:rPr lang="ru-RU" sz="1200" b="1" dirty="0" smtClean="0"/>
              <a:t> </a:t>
            </a:r>
            <a:r>
              <a:rPr lang="ru-RU" sz="1200" b="1" dirty="0" err="1" smtClean="0"/>
              <a:t>повчального</a:t>
            </a:r>
            <a:r>
              <a:rPr lang="ru-RU" sz="1200" b="1" dirty="0" smtClean="0"/>
              <a:t> характеру</a:t>
            </a:r>
            <a:r>
              <a:rPr lang="ru-RU" sz="1200" dirty="0" smtClean="0"/>
              <a:t>. </a:t>
            </a:r>
            <a:r>
              <a:rPr lang="uk-UA" sz="1200" dirty="0" smtClean="0"/>
              <a:t> </a:t>
            </a:r>
            <a:endParaRPr lang="en-US" sz="1200" dirty="0" smtClean="0"/>
          </a:p>
        </p:txBody>
      </p:sp>
      <p:sp>
        <p:nvSpPr>
          <p:cNvPr id="4" name="AutoShape 2" descr="Григорій Сковорода - Віртуальний музей НаУКМА"/>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sp>
        <p:nvSpPr>
          <p:cNvPr id="5" name="AutoShape 4" descr="Григорій Сковорода - Віртуальний музей НаУКМА"/>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sp>
        <p:nvSpPr>
          <p:cNvPr id="6" name="AutoShape 6" descr="Лицар духовності: Григорій Сковорода (1722—1794) - Українська література. 9  клас. Коваленко"/>
          <p:cNvSpPr>
            <a:spLocks noChangeAspect="1" noChangeArrowheads="1"/>
          </p:cNvSpPr>
          <p:nvPr/>
        </p:nvSpPr>
        <p:spPr bwMode="auto">
          <a:xfrm>
            <a:off x="46037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pic>
        <p:nvPicPr>
          <p:cNvPr id="7" name="Рисунок 6" descr="№4 2019 (98)"/>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844" y="1000108"/>
            <a:ext cx="4357750" cy="714428"/>
          </a:xfrm>
          <a:prstGeom prst="rect">
            <a:avLst/>
          </a:prstGeom>
          <a:noFill/>
          <a:ln>
            <a:noFill/>
          </a:ln>
        </p:spPr>
      </p:pic>
    </p:spTree>
    <p:extLst>
      <p:ext uri="{BB962C8B-B14F-4D97-AF65-F5344CB8AC3E}">
        <p14:creationId xmlns="" xmlns:p14="http://schemas.microsoft.com/office/powerpoint/2010/main" val="2894614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384" y="428604"/>
            <a:ext cx="6491334" cy="400032"/>
          </a:xfrm>
        </p:spPr>
        <p:txBody>
          <a:bodyPr>
            <a:normAutofit fontScale="90000"/>
          </a:bodyPr>
          <a:lstStyle/>
          <a:p>
            <a:r>
              <a:rPr lang="uk-UA" sz="2200" b="1" dirty="0" smtClean="0"/>
              <a:t>Філософські погляди Григорія Сковороди </a:t>
            </a:r>
            <a:r>
              <a:rPr lang="uk-UA" b="1" dirty="0" smtClean="0"/>
              <a:t/>
            </a:r>
            <a:br>
              <a:rPr lang="uk-UA" b="1" dirty="0" smtClean="0"/>
            </a:br>
            <a:endParaRPr lang="uk-UA" dirty="0"/>
          </a:p>
        </p:txBody>
      </p:sp>
      <p:sp>
        <p:nvSpPr>
          <p:cNvPr id="3" name="Содержимое 2"/>
          <p:cNvSpPr>
            <a:spLocks noGrp="1"/>
          </p:cNvSpPr>
          <p:nvPr>
            <p:ph idx="1"/>
          </p:nvPr>
        </p:nvSpPr>
        <p:spPr>
          <a:xfrm>
            <a:off x="285720" y="714356"/>
            <a:ext cx="8643998" cy="5365769"/>
          </a:xfrm>
        </p:spPr>
        <p:txBody>
          <a:bodyPr>
            <a:normAutofit fontScale="92500" lnSpcReduction="20000"/>
          </a:bodyPr>
          <a:lstStyle/>
          <a:p>
            <a:pPr algn="r">
              <a:buNone/>
            </a:pPr>
            <a:r>
              <a:rPr lang="uk-UA" sz="1200" b="1" dirty="0" err="1" smtClean="0"/>
              <a:t>“Коли</a:t>
            </a:r>
            <a:r>
              <a:rPr lang="uk-UA" sz="1200" b="1" dirty="0" smtClean="0"/>
              <a:t> дух людини  веселий, </a:t>
            </a:r>
          </a:p>
          <a:p>
            <a:pPr algn="r">
              <a:buNone/>
            </a:pPr>
            <a:r>
              <a:rPr lang="uk-UA" sz="1200" b="1" dirty="0" smtClean="0"/>
              <a:t>думки спокійні, серце мирне </a:t>
            </a:r>
          </a:p>
          <a:p>
            <a:pPr algn="r">
              <a:buNone/>
            </a:pPr>
            <a:r>
              <a:rPr lang="uk-UA" sz="1200" b="1" dirty="0" smtClean="0"/>
              <a:t>– то й усе світле, щасливе, блаженне. </a:t>
            </a:r>
          </a:p>
          <a:p>
            <a:pPr algn="r">
              <a:buNone/>
            </a:pPr>
            <a:r>
              <a:rPr lang="uk-UA" sz="1200" b="1" dirty="0" smtClean="0"/>
              <a:t>Оце і є </a:t>
            </a:r>
            <a:r>
              <a:rPr lang="uk-UA" sz="1200" b="1" dirty="0" err="1" smtClean="0"/>
              <a:t>філософія.”</a:t>
            </a:r>
            <a:endParaRPr lang="uk-UA" sz="1200" b="1" dirty="0" smtClean="0"/>
          </a:p>
          <a:p>
            <a:pPr algn="r">
              <a:buNone/>
            </a:pPr>
            <a:r>
              <a:rPr lang="uk-UA" sz="1200" b="1" dirty="0" smtClean="0"/>
              <a:t>Г.С. Сковорода</a:t>
            </a:r>
          </a:p>
          <a:p>
            <a:pPr algn="r">
              <a:buNone/>
            </a:pPr>
            <a:endParaRPr lang="uk-UA" sz="1200" b="1" dirty="0" smtClean="0"/>
          </a:p>
          <a:p>
            <a:pPr algn="r">
              <a:buNone/>
            </a:pPr>
            <a:endParaRPr lang="ru-RU" sz="1400" dirty="0" smtClean="0"/>
          </a:p>
          <a:p>
            <a:pPr algn="just">
              <a:buNone/>
            </a:pPr>
            <a:r>
              <a:rPr lang="ru-RU" sz="1400" b="1" dirty="0" err="1" smtClean="0"/>
              <a:t>Філософська</a:t>
            </a:r>
            <a:r>
              <a:rPr lang="ru-RU" sz="1400" b="1" dirty="0" smtClean="0"/>
              <a:t> </a:t>
            </a:r>
            <a:r>
              <a:rPr lang="ru-RU" sz="1400" b="1" dirty="0" err="1" smtClean="0"/>
              <a:t>спадщина</a:t>
            </a:r>
            <a:r>
              <a:rPr lang="ru-RU" sz="1400" b="1" dirty="0" smtClean="0"/>
              <a:t> Г. С. Сковороди </a:t>
            </a:r>
            <a:r>
              <a:rPr lang="ru-RU" sz="1400" b="1" dirty="0" err="1" smtClean="0"/>
              <a:t>багатогранна</a:t>
            </a:r>
            <a:r>
              <a:rPr lang="ru-RU" sz="1400" b="1" dirty="0" smtClean="0"/>
              <a:t>. Вона </a:t>
            </a:r>
            <a:r>
              <a:rPr lang="ru-RU" sz="1400" b="1" dirty="0" err="1" smtClean="0"/>
              <a:t>охоплює</a:t>
            </a:r>
            <a:r>
              <a:rPr lang="ru-RU" sz="1400" b="1" dirty="0" smtClean="0"/>
              <a:t> </a:t>
            </a:r>
            <a:r>
              <a:rPr lang="ru-RU" sz="1400" b="1" dirty="0" err="1" smtClean="0"/>
              <a:t>самі</a:t>
            </a:r>
            <a:r>
              <a:rPr lang="ru-RU" sz="1400" b="1" dirty="0" smtClean="0"/>
              <a:t> </a:t>
            </a:r>
            <a:r>
              <a:rPr lang="ru-RU" sz="1400" b="1" dirty="0" err="1" smtClean="0"/>
              <a:t>різноманітні</a:t>
            </a:r>
            <a:r>
              <a:rPr lang="ru-RU" sz="1400" b="1" dirty="0" smtClean="0"/>
              <a:t> </a:t>
            </a:r>
            <a:r>
              <a:rPr lang="ru-RU" sz="1400" b="1" dirty="0" err="1" smtClean="0"/>
              <a:t>аспекти</a:t>
            </a:r>
            <a:r>
              <a:rPr lang="ru-RU" sz="1400" b="1" dirty="0" smtClean="0"/>
              <a:t> </a:t>
            </a:r>
            <a:r>
              <a:rPr lang="ru-RU" sz="1400" b="1" dirty="0" err="1" smtClean="0"/>
              <a:t>людського</a:t>
            </a:r>
            <a:r>
              <a:rPr lang="ru-RU" sz="1400" b="1" dirty="0" smtClean="0"/>
              <a:t> </a:t>
            </a:r>
            <a:r>
              <a:rPr lang="ru-RU" sz="1400" b="1" dirty="0" err="1" smtClean="0"/>
              <a:t>життя</a:t>
            </a:r>
            <a:r>
              <a:rPr lang="ru-RU" sz="1400" b="1" dirty="0" smtClean="0"/>
              <a:t>: науку, </a:t>
            </a:r>
            <a:r>
              <a:rPr lang="ru-RU" sz="1400" b="1" dirty="0" err="1" smtClean="0"/>
              <a:t>релігію</a:t>
            </a:r>
            <a:r>
              <a:rPr lang="ru-RU" sz="1400" b="1" dirty="0" smtClean="0"/>
              <a:t>, культуру, </a:t>
            </a:r>
            <a:r>
              <a:rPr lang="ru-RU" sz="1400" b="1" dirty="0" err="1" smtClean="0"/>
              <a:t>мистецтво</a:t>
            </a:r>
            <a:r>
              <a:rPr lang="ru-RU" sz="1400" b="1" dirty="0" smtClean="0"/>
              <a:t>.</a:t>
            </a:r>
            <a:r>
              <a:rPr lang="uk-UA" sz="1400" b="1" dirty="0" smtClean="0"/>
              <a:t> </a:t>
            </a:r>
            <a:r>
              <a:rPr lang="ru-RU" sz="1400" b="1" dirty="0" err="1" smtClean="0"/>
              <a:t>Філософська</a:t>
            </a:r>
            <a:r>
              <a:rPr lang="ru-RU" sz="1400" b="1" dirty="0" smtClean="0"/>
              <a:t> </a:t>
            </a:r>
            <a:r>
              <a:rPr lang="ru-RU" sz="1400" b="1" dirty="0" err="1" smtClean="0"/>
              <a:t>концепція</a:t>
            </a:r>
            <a:r>
              <a:rPr lang="ru-RU" sz="1400" b="1" dirty="0" smtClean="0"/>
              <a:t> Г. Сковороди - </a:t>
            </a:r>
            <a:r>
              <a:rPr lang="ru-RU" sz="1400" b="1" dirty="0" err="1" smtClean="0"/>
              <a:t>пантеїзм</a:t>
            </a:r>
            <a:r>
              <a:rPr lang="ru-RU" sz="1400" b="1" dirty="0" smtClean="0"/>
              <a:t>. Бог </a:t>
            </a:r>
            <a:r>
              <a:rPr lang="ru-RU" sz="1400" b="1" dirty="0" err="1" smtClean="0"/>
              <a:t>і</a:t>
            </a:r>
            <a:r>
              <a:rPr lang="ru-RU" sz="1400" b="1" dirty="0" smtClean="0"/>
              <a:t> природа </a:t>
            </a:r>
            <a:r>
              <a:rPr lang="ru-RU" sz="1400" b="1" dirty="0" err="1" smtClean="0"/>
              <a:t>це</a:t>
            </a:r>
            <a:r>
              <a:rPr lang="ru-RU" sz="1400" b="1" dirty="0" smtClean="0"/>
              <a:t> </a:t>
            </a:r>
            <a:r>
              <a:rPr lang="ru-RU" sz="1400" b="1" dirty="0" err="1" smtClean="0"/>
              <a:t>єдине</a:t>
            </a:r>
            <a:r>
              <a:rPr lang="ru-RU" sz="1400" b="1" dirty="0" smtClean="0"/>
              <a:t> </a:t>
            </a:r>
            <a:r>
              <a:rPr lang="ru-RU" sz="1400" b="1" dirty="0" err="1" smtClean="0"/>
              <a:t>ціле</a:t>
            </a:r>
            <a:r>
              <a:rPr lang="ru-RU" sz="1400" b="1" dirty="0" smtClean="0"/>
              <a:t>: </a:t>
            </a:r>
            <a:r>
              <a:rPr lang="ru-RU" sz="1400" b="1" dirty="0" err="1" smtClean="0"/>
              <a:t>кожна</a:t>
            </a:r>
            <a:r>
              <a:rPr lang="ru-RU" sz="1400" b="1" dirty="0" smtClean="0"/>
              <a:t> </a:t>
            </a:r>
            <a:r>
              <a:rPr lang="ru-RU" sz="1400" b="1" dirty="0" err="1" smtClean="0"/>
              <a:t>людина</a:t>
            </a:r>
            <a:r>
              <a:rPr lang="ru-RU" sz="1400" b="1" dirty="0" smtClean="0"/>
              <a:t> </a:t>
            </a:r>
            <a:r>
              <a:rPr lang="ru-RU" sz="1400" b="1" dirty="0" err="1" smtClean="0"/>
              <a:t>має</a:t>
            </a:r>
            <a:r>
              <a:rPr lang="ru-RU" sz="1400" b="1" dirty="0" smtClean="0"/>
              <a:t> в </a:t>
            </a:r>
            <a:r>
              <a:rPr lang="ru-RU" sz="1400" b="1" dirty="0" err="1" smtClean="0"/>
              <a:t>собі</a:t>
            </a:r>
            <a:r>
              <a:rPr lang="ru-RU" sz="1400" b="1" dirty="0" smtClean="0"/>
              <a:t> Бога, </a:t>
            </a:r>
            <a:r>
              <a:rPr lang="ru-RU" sz="1400" b="1" dirty="0" err="1" smtClean="0"/>
              <a:t>він</a:t>
            </a:r>
            <a:r>
              <a:rPr lang="ru-RU" sz="1400" b="1" dirty="0" smtClean="0"/>
              <a:t> не </a:t>
            </a:r>
            <a:r>
              <a:rPr lang="ru-RU" sz="1400" b="1" dirty="0" err="1" smtClean="0"/>
              <a:t>існує</a:t>
            </a:r>
            <a:r>
              <a:rPr lang="ru-RU" sz="1400" b="1" dirty="0" smtClean="0"/>
              <a:t> поза </a:t>
            </a:r>
            <a:r>
              <a:rPr lang="ru-RU" sz="1400" b="1" dirty="0" err="1" smtClean="0"/>
              <a:t>людиною</a:t>
            </a:r>
            <a:r>
              <a:rPr lang="ru-RU" sz="1400" b="1" dirty="0" smtClean="0"/>
              <a:t>. </a:t>
            </a:r>
            <a:r>
              <a:rPr lang="ru-RU" sz="1400" b="1" dirty="0" err="1" smtClean="0"/>
              <a:t>Найпотрібнішим</a:t>
            </a:r>
            <a:r>
              <a:rPr lang="ru-RU" sz="1400" b="1" dirty="0" smtClean="0"/>
              <a:t> для </a:t>
            </a:r>
            <a:r>
              <a:rPr lang="ru-RU" sz="1400" b="1" dirty="0" err="1" smtClean="0"/>
              <a:t>людини</a:t>
            </a:r>
            <a:r>
              <a:rPr lang="ru-RU" sz="1400" b="1" dirty="0" smtClean="0"/>
              <a:t> </a:t>
            </a:r>
            <a:r>
              <a:rPr lang="ru-RU" sz="1400" b="1" dirty="0" err="1" smtClean="0"/>
              <a:t>є</a:t>
            </a:r>
            <a:r>
              <a:rPr lang="ru-RU" sz="1400" b="1" dirty="0" smtClean="0"/>
              <a:t> </a:t>
            </a:r>
            <a:r>
              <a:rPr lang="ru-RU" sz="1400" b="1" dirty="0" err="1" smtClean="0"/>
              <a:t>щастя</a:t>
            </a:r>
            <a:r>
              <a:rPr lang="ru-RU" sz="1400" b="1" dirty="0" smtClean="0"/>
              <a:t>, «мир </a:t>
            </a:r>
            <a:r>
              <a:rPr lang="ru-RU" sz="1400" b="1" dirty="0" err="1" smtClean="0"/>
              <a:t>душевний</a:t>
            </a:r>
            <a:r>
              <a:rPr lang="ru-RU" sz="1400" b="1" dirty="0" smtClean="0"/>
              <a:t>». «</a:t>
            </a:r>
            <a:r>
              <a:rPr lang="ru-RU" sz="1400" b="1" dirty="0" err="1" smtClean="0"/>
              <a:t>Поглянь</a:t>
            </a:r>
            <a:r>
              <a:rPr lang="ru-RU" sz="1400" b="1" dirty="0" smtClean="0"/>
              <a:t> у себе», </a:t>
            </a:r>
            <a:r>
              <a:rPr lang="ru-RU" sz="1400" b="1" dirty="0" err="1" smtClean="0"/>
              <a:t>тобто</a:t>
            </a:r>
            <a:r>
              <a:rPr lang="ru-RU" sz="1400" b="1" dirty="0" smtClean="0"/>
              <a:t> </a:t>
            </a:r>
            <a:r>
              <a:rPr lang="ru-RU" sz="1400" b="1" dirty="0" err="1" smtClean="0"/>
              <a:t>пізнай</a:t>
            </a:r>
            <a:r>
              <a:rPr lang="ru-RU" sz="1400" b="1" dirty="0" smtClean="0"/>
              <a:t> </a:t>
            </a:r>
            <a:r>
              <a:rPr lang="ru-RU" sz="1400" b="1" dirty="0" err="1" smtClean="0"/>
              <a:t>себе</a:t>
            </a:r>
            <a:r>
              <a:rPr lang="ru-RU" sz="1400" b="1" dirty="0" smtClean="0"/>
              <a:t> - </a:t>
            </a:r>
            <a:r>
              <a:rPr lang="ru-RU" sz="1400" b="1" dirty="0" err="1" smtClean="0"/>
              <a:t>це</a:t>
            </a:r>
            <a:r>
              <a:rPr lang="ru-RU" sz="1400" b="1" dirty="0" smtClean="0"/>
              <a:t> </a:t>
            </a:r>
            <a:r>
              <a:rPr lang="ru-RU" sz="1400" b="1" dirty="0" err="1" smtClean="0"/>
              <a:t>основний</a:t>
            </a:r>
            <a:r>
              <a:rPr lang="ru-RU" sz="1400" b="1" dirty="0" smtClean="0"/>
              <a:t> мотив </a:t>
            </a:r>
            <a:r>
              <a:rPr lang="ru-RU" sz="1400" b="1" dirty="0" err="1" smtClean="0"/>
              <a:t>філософії</a:t>
            </a:r>
            <a:r>
              <a:rPr lang="ru-RU" sz="1400" b="1" dirty="0" smtClean="0"/>
              <a:t> Сковороди. Метою </a:t>
            </a:r>
            <a:r>
              <a:rPr lang="ru-RU" sz="1400" b="1" dirty="0" err="1" smtClean="0"/>
              <a:t>всіх</a:t>
            </a:r>
            <a:r>
              <a:rPr lang="ru-RU" sz="1400" b="1" dirty="0" smtClean="0"/>
              <a:t> людей </a:t>
            </a:r>
            <a:r>
              <a:rPr lang="ru-RU" sz="1400" b="1" dirty="0" err="1" smtClean="0"/>
              <a:t>є</a:t>
            </a:r>
            <a:r>
              <a:rPr lang="ru-RU" sz="1400" b="1" dirty="0" smtClean="0"/>
              <a:t> </a:t>
            </a:r>
            <a:r>
              <a:rPr lang="ru-RU" sz="1400" b="1" dirty="0" err="1" smtClean="0"/>
              <a:t>наближення</a:t>
            </a:r>
            <a:r>
              <a:rPr lang="ru-RU" sz="1400" b="1" dirty="0" smtClean="0"/>
              <a:t> до Бога, </a:t>
            </a:r>
            <a:r>
              <a:rPr lang="ru-RU" sz="1400" b="1" dirty="0" err="1" smtClean="0"/>
              <a:t>отримання</a:t>
            </a:r>
            <a:r>
              <a:rPr lang="ru-RU" sz="1400" b="1" dirty="0" smtClean="0"/>
              <a:t> </a:t>
            </a:r>
            <a:r>
              <a:rPr lang="ru-RU" sz="1400" b="1" dirty="0" err="1" smtClean="0"/>
              <a:t>вищого</a:t>
            </a:r>
            <a:r>
              <a:rPr lang="ru-RU" sz="1400" b="1" dirty="0" smtClean="0"/>
              <a:t> блаженства.</a:t>
            </a:r>
            <a:endParaRPr lang="uk-UA" sz="1400" b="1" dirty="0" smtClean="0"/>
          </a:p>
          <a:p>
            <a:pPr algn="just">
              <a:buNone/>
            </a:pPr>
            <a:r>
              <a:rPr lang="uk-UA" sz="1400" b="1" dirty="0" smtClean="0"/>
              <a:t>Шлях Сковороди в філософію був довгим. З прожитих 72-х років він віддав філософській роботі лише останні 25 років свого життя. Тільки в 70-80-х роках </a:t>
            </a:r>
            <a:r>
              <a:rPr lang="en-US" sz="1400" b="1" dirty="0" smtClean="0"/>
              <a:t>XVIII </a:t>
            </a:r>
            <a:r>
              <a:rPr lang="uk-UA" sz="1400" b="1" dirty="0" smtClean="0"/>
              <a:t>ст. він почав створювати свої філософські діалоги, трактати, притчі і, мандруючи по Україні, став проповідувати своє філософське вчення. А шлях майже в 50 років був тільки підготовкою до цієї мандрівки в образі старця - бродячого філософа-наставника.</a:t>
            </a:r>
          </a:p>
          <a:p>
            <a:pPr algn="just">
              <a:buNone/>
            </a:pPr>
            <a:r>
              <a:rPr lang="ru-RU" sz="1400" b="1" dirty="0" smtClean="0"/>
              <a:t>У </a:t>
            </a:r>
            <a:r>
              <a:rPr lang="ru-RU" sz="1400" b="1" dirty="0" err="1" smtClean="0"/>
              <a:t>філософському</a:t>
            </a:r>
            <a:r>
              <a:rPr lang="ru-RU" sz="1400" b="1" dirty="0" smtClean="0"/>
              <a:t> </a:t>
            </a:r>
            <a:r>
              <a:rPr lang="ru-RU" sz="1400" b="1" dirty="0" err="1" smtClean="0"/>
              <a:t>вченні</a:t>
            </a:r>
            <a:r>
              <a:rPr lang="ru-RU" sz="1400" b="1" dirty="0" smtClean="0"/>
              <a:t> Сковороди не </a:t>
            </a:r>
            <a:r>
              <a:rPr lang="ru-RU" sz="1400" b="1" dirty="0" err="1" smtClean="0"/>
              <a:t>тільки</a:t>
            </a:r>
            <a:r>
              <a:rPr lang="ru-RU" sz="1400" b="1" dirty="0" smtClean="0"/>
              <a:t> сама сильна </a:t>
            </a:r>
            <a:r>
              <a:rPr lang="ru-RU" sz="1400" b="1" dirty="0" err="1" smtClean="0"/>
              <a:t>і</a:t>
            </a:r>
            <a:r>
              <a:rPr lang="ru-RU" sz="1400" b="1" dirty="0" smtClean="0"/>
              <a:t> </a:t>
            </a:r>
            <a:r>
              <a:rPr lang="ru-RU" sz="1400" b="1" dirty="0" err="1" smtClean="0"/>
              <a:t>яскрава</a:t>
            </a:r>
            <a:r>
              <a:rPr lang="ru-RU" sz="1400" b="1" dirty="0" smtClean="0"/>
              <a:t>, </a:t>
            </a:r>
            <a:r>
              <a:rPr lang="ru-RU" sz="1400" b="1" dirty="0" err="1" smtClean="0"/>
              <a:t>але</a:t>
            </a:r>
            <a:r>
              <a:rPr lang="ru-RU" sz="1400" b="1" dirty="0" smtClean="0"/>
              <a:t> </a:t>
            </a:r>
            <a:r>
              <a:rPr lang="ru-RU" sz="1400" b="1" dirty="0" err="1" smtClean="0"/>
              <a:t>і</a:t>
            </a:r>
            <a:r>
              <a:rPr lang="ru-RU" sz="1400" b="1" dirty="0" smtClean="0"/>
              <a:t> сама </a:t>
            </a:r>
            <a:r>
              <a:rPr lang="ru-RU" sz="1400" b="1" dirty="0" err="1" smtClean="0"/>
              <a:t>важлива</a:t>
            </a:r>
            <a:r>
              <a:rPr lang="ru-RU" sz="1400" b="1" dirty="0" smtClean="0"/>
              <a:t> для </a:t>
            </a:r>
            <a:r>
              <a:rPr lang="ru-RU" sz="1400" b="1" dirty="0" err="1" smtClean="0"/>
              <a:t>сучасності</a:t>
            </a:r>
            <a:r>
              <a:rPr lang="ru-RU" sz="1400" b="1" dirty="0" smtClean="0"/>
              <a:t> </a:t>
            </a:r>
            <a:r>
              <a:rPr lang="ru-RU" sz="1400" b="1" dirty="0" err="1" smtClean="0"/>
              <a:t>є</a:t>
            </a:r>
            <a:r>
              <a:rPr lang="ru-RU" sz="1400" b="1" dirty="0" smtClean="0"/>
              <a:t> теза про </a:t>
            </a:r>
            <a:r>
              <a:rPr lang="ru-RU" sz="1400" b="1" dirty="0" err="1" smtClean="0"/>
              <a:t>щастя</a:t>
            </a:r>
            <a:r>
              <a:rPr lang="ru-RU" sz="1400" b="1" dirty="0" smtClean="0"/>
              <a:t> </a:t>
            </a:r>
            <a:r>
              <a:rPr lang="ru-RU" sz="1400" b="1" dirty="0" err="1" smtClean="0"/>
              <a:t>людини</a:t>
            </a:r>
            <a:r>
              <a:rPr lang="ru-RU" sz="1400" b="1" dirty="0" smtClean="0"/>
              <a:t> </a:t>
            </a:r>
            <a:r>
              <a:rPr lang="ru-RU" sz="1400" b="1" dirty="0" err="1" smtClean="0"/>
              <a:t>і</a:t>
            </a:r>
            <a:r>
              <a:rPr lang="ru-RU" sz="1400" b="1" dirty="0" smtClean="0"/>
              <a:t> </a:t>
            </a:r>
            <a:r>
              <a:rPr lang="ru-RU" sz="1400" b="1" dirty="0" err="1" smtClean="0"/>
              <a:t>людства</a:t>
            </a:r>
            <a:r>
              <a:rPr lang="ru-RU" sz="1400" b="1" dirty="0" smtClean="0"/>
              <a:t> </a:t>
            </a:r>
            <a:r>
              <a:rPr lang="ru-RU" sz="1400" b="1" dirty="0" err="1" smtClean="0"/>
              <a:t>загалом</a:t>
            </a:r>
            <a:r>
              <a:rPr lang="ru-RU" sz="1400" b="1" dirty="0" smtClean="0"/>
              <a:t>.</a:t>
            </a:r>
            <a:r>
              <a:rPr lang="uk-UA" sz="1400" b="1" dirty="0" smtClean="0"/>
              <a:t> Вся його творчість виходить з розуміння того, що людство може об'єднати тільки праця з суспільною користю і особистим щастям - споріднена праця. Праця ж неспоріднена - джерело деградації і людини, і людського суспільства. Увесь творчий доробок Григорія Сковороди, який включає 17 філософських творів, 7 перекладів, збірник «Сад Божественних пісень», «Байки Харківські», — це єдина система поглядів, єдина філософія. Свого часу І.Франко назвав Г.Сковороду «національним філософом», оскільки він дав вираження глибоким і суттєвим духовним цінностям нації. </a:t>
            </a:r>
          </a:p>
          <a:p>
            <a:pPr algn="just">
              <a:buNone/>
            </a:pPr>
            <a:r>
              <a:rPr lang="ru-RU" sz="1400" b="1" dirty="0" err="1" smtClean="0"/>
              <a:t>Читаючи</a:t>
            </a:r>
            <a:r>
              <a:rPr lang="ru-RU" sz="1400" b="1" dirty="0" smtClean="0"/>
              <a:t> твори </a:t>
            </a:r>
            <a:r>
              <a:rPr lang="ru-RU" sz="1400" b="1" dirty="0" err="1" smtClean="0"/>
              <a:t>Григорія</a:t>
            </a:r>
            <a:r>
              <a:rPr lang="ru-RU" sz="1400" b="1" dirty="0" smtClean="0"/>
              <a:t> Сковороди,  ми не </a:t>
            </a:r>
            <a:r>
              <a:rPr lang="ru-RU" sz="1400" b="1" dirty="0" err="1" smtClean="0"/>
              <a:t>припиняємо</a:t>
            </a:r>
            <a:r>
              <a:rPr lang="ru-RU" sz="1400" b="1" dirty="0" smtClean="0"/>
              <a:t>  </a:t>
            </a:r>
            <a:r>
              <a:rPr lang="ru-RU" sz="1400" b="1" dirty="0" err="1" smtClean="0"/>
              <a:t>дивуватися</a:t>
            </a:r>
            <a:r>
              <a:rPr lang="ru-RU" sz="1400" b="1" dirty="0" smtClean="0"/>
              <a:t> </a:t>
            </a:r>
            <a:r>
              <a:rPr lang="ru-RU" sz="1400" b="1" dirty="0" err="1" smtClean="0"/>
              <a:t>з</a:t>
            </a:r>
            <a:r>
              <a:rPr lang="ru-RU" sz="1400" b="1" dirty="0" smtClean="0"/>
              <a:t> того, </a:t>
            </a:r>
            <a:r>
              <a:rPr lang="ru-RU" sz="1400" b="1" dirty="0" err="1" smtClean="0"/>
              <a:t>наскільки</a:t>
            </a:r>
            <a:r>
              <a:rPr lang="ru-RU" sz="1400" b="1" dirty="0" smtClean="0"/>
              <a:t> </a:t>
            </a:r>
            <a:r>
              <a:rPr lang="ru-RU" sz="1400" b="1" dirty="0" err="1" smtClean="0"/>
              <a:t>глибоким</a:t>
            </a:r>
            <a:r>
              <a:rPr lang="ru-RU" sz="1400" b="1" dirty="0" smtClean="0"/>
              <a:t> </a:t>
            </a:r>
            <a:r>
              <a:rPr lang="ru-RU" sz="1400" b="1" dirty="0" err="1" smtClean="0"/>
              <a:t>є</a:t>
            </a:r>
            <a:r>
              <a:rPr lang="ru-RU" sz="1400" b="1" dirty="0" smtClean="0"/>
              <a:t> </a:t>
            </a:r>
            <a:r>
              <a:rPr lang="ru-RU" sz="1400" b="1" dirty="0" err="1" smtClean="0"/>
              <a:t>їх</a:t>
            </a:r>
            <a:r>
              <a:rPr lang="ru-RU" sz="1400" b="1" dirty="0" smtClean="0"/>
              <a:t> </a:t>
            </a:r>
            <a:r>
              <a:rPr lang="ru-RU" sz="1400" b="1" dirty="0" err="1" smtClean="0"/>
              <a:t>зміст</a:t>
            </a:r>
            <a:r>
              <a:rPr lang="ru-RU" sz="1400" b="1" dirty="0" smtClean="0"/>
              <a:t>, </a:t>
            </a:r>
            <a:r>
              <a:rPr lang="ru-RU" sz="1400" b="1" dirty="0" err="1" smtClean="0"/>
              <a:t>наскільки</a:t>
            </a:r>
            <a:r>
              <a:rPr lang="ru-RU" sz="1400" b="1" dirty="0" smtClean="0"/>
              <a:t> </a:t>
            </a:r>
            <a:r>
              <a:rPr lang="ru-RU" sz="1400" b="1" dirty="0" err="1" smtClean="0"/>
              <a:t>актуальними</a:t>
            </a:r>
            <a:r>
              <a:rPr lang="ru-RU" sz="1400" b="1" dirty="0" smtClean="0"/>
              <a:t>, </a:t>
            </a:r>
            <a:r>
              <a:rPr lang="ru-RU" sz="1400" b="1" dirty="0" err="1" smtClean="0"/>
              <a:t>необхідними</a:t>
            </a:r>
            <a:r>
              <a:rPr lang="ru-RU" sz="1400" b="1" dirty="0" smtClean="0"/>
              <a:t> та просто </a:t>
            </a:r>
            <a:r>
              <a:rPr lang="ru-RU" sz="1400" b="1" dirty="0" err="1" smtClean="0"/>
              <a:t>красивими</a:t>
            </a:r>
            <a:r>
              <a:rPr lang="ru-RU" sz="1400" b="1" dirty="0" smtClean="0"/>
              <a:t> </a:t>
            </a:r>
            <a:r>
              <a:rPr lang="ru-RU" sz="1400" b="1" dirty="0" err="1" smtClean="0"/>
              <a:t>є</a:t>
            </a:r>
            <a:r>
              <a:rPr lang="ru-RU" sz="1400" b="1" dirty="0" smtClean="0"/>
              <a:t> </a:t>
            </a:r>
            <a:r>
              <a:rPr lang="ru-RU" sz="1400" b="1" dirty="0" err="1" smtClean="0"/>
              <a:t>філософські</a:t>
            </a:r>
            <a:r>
              <a:rPr lang="ru-RU" sz="1400" b="1" dirty="0" smtClean="0"/>
              <a:t> </a:t>
            </a:r>
            <a:r>
              <a:rPr lang="ru-RU" sz="1400" b="1" dirty="0" err="1" smtClean="0"/>
              <a:t>ідеї</a:t>
            </a:r>
            <a:r>
              <a:rPr lang="ru-RU" sz="1400" b="1" dirty="0" smtClean="0"/>
              <a:t>, </a:t>
            </a:r>
            <a:r>
              <a:rPr lang="ru-RU" sz="1400" b="1" dirty="0" err="1" smtClean="0"/>
              <a:t>висловлені</a:t>
            </a:r>
            <a:r>
              <a:rPr lang="ru-RU" sz="1400" b="1" dirty="0" smtClean="0"/>
              <a:t> в них</a:t>
            </a:r>
            <a:r>
              <a:rPr lang="ru-RU" sz="1400" dirty="0" smtClean="0"/>
              <a:t>.</a:t>
            </a:r>
            <a:endParaRPr lang="uk-UA" sz="1400" b="1" dirty="0"/>
          </a:p>
        </p:txBody>
      </p:sp>
      <p:sp>
        <p:nvSpPr>
          <p:cNvPr id="5" name="Прямоугольник 4"/>
          <p:cNvSpPr/>
          <p:nvPr/>
        </p:nvSpPr>
        <p:spPr>
          <a:xfrm>
            <a:off x="357158" y="2857496"/>
            <a:ext cx="6500842" cy="369332"/>
          </a:xfrm>
          <a:prstGeom prst="rect">
            <a:avLst/>
          </a:prstGeom>
        </p:spPr>
        <p:txBody>
          <a:bodyPr wrap="square">
            <a:spAutoFit/>
          </a:bodyPr>
          <a:lstStyle/>
          <a:p>
            <a:r>
              <a:rPr lang="ru-RU" dirty="0" smtClean="0"/>
              <a:t>	</a:t>
            </a:r>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142852"/>
            <a:ext cx="7348558" cy="785818"/>
          </a:xfrm>
        </p:spPr>
        <p:txBody>
          <a:bodyPr>
            <a:noAutofit/>
          </a:bodyPr>
          <a:lstStyle/>
          <a:p>
            <a:pPr algn="ctr"/>
            <a:r>
              <a:rPr lang="uk-UA" sz="1800" b="1" dirty="0" smtClean="0"/>
              <a:t>Міжнародна літературна </a:t>
            </a:r>
            <a:r>
              <a:rPr lang="ru-RU" sz="1800" b="1" dirty="0" err="1" smtClean="0"/>
              <a:t>Премія</a:t>
            </a:r>
            <a:r>
              <a:rPr lang="ru-RU" sz="1800" b="1" dirty="0" smtClean="0"/>
              <a:t> </a:t>
            </a:r>
            <a:r>
              <a:rPr lang="ru-RU" sz="1800" b="1" dirty="0" err="1" smtClean="0"/>
              <a:t>імені</a:t>
            </a:r>
            <a:r>
              <a:rPr lang="ru-RU" sz="1800" b="1" dirty="0" smtClean="0"/>
              <a:t> </a:t>
            </a:r>
            <a:r>
              <a:rPr lang="ru-RU" sz="1800" b="1" dirty="0" err="1" smtClean="0"/>
              <a:t>Григорія</a:t>
            </a:r>
            <a:r>
              <a:rPr lang="ru-RU" sz="1800" b="1" dirty="0" smtClean="0"/>
              <a:t> Сковороди «Сад </a:t>
            </a:r>
            <a:r>
              <a:rPr lang="ru-RU" sz="1800" b="1" dirty="0" err="1" smtClean="0"/>
              <a:t>божественних</a:t>
            </a:r>
            <a:r>
              <a:rPr lang="ru-RU" sz="1800" b="1" dirty="0" smtClean="0"/>
              <a:t> </a:t>
            </a:r>
            <a:r>
              <a:rPr lang="ru-RU" sz="1800" b="1" dirty="0" err="1" smtClean="0"/>
              <a:t>пісень</a:t>
            </a:r>
            <a:r>
              <a:rPr lang="ru-RU" sz="1800" b="1" dirty="0" smtClean="0"/>
              <a:t>»</a:t>
            </a:r>
            <a:r>
              <a:rPr lang="ru-RU" sz="1600" b="1" dirty="0" smtClean="0"/>
              <a:t/>
            </a:r>
            <a:br>
              <a:rPr lang="ru-RU" sz="1600" b="1" dirty="0" smtClean="0"/>
            </a:br>
            <a:endParaRPr lang="uk-UA" sz="1600" dirty="0"/>
          </a:p>
        </p:txBody>
      </p:sp>
      <p:sp>
        <p:nvSpPr>
          <p:cNvPr id="3" name="Содержимое 2"/>
          <p:cNvSpPr>
            <a:spLocks noGrp="1"/>
          </p:cNvSpPr>
          <p:nvPr>
            <p:ph idx="1"/>
          </p:nvPr>
        </p:nvSpPr>
        <p:spPr>
          <a:xfrm>
            <a:off x="2000232" y="1500174"/>
            <a:ext cx="6991368" cy="4579951"/>
          </a:xfrm>
        </p:spPr>
        <p:txBody>
          <a:bodyPr>
            <a:normAutofit fontScale="55000" lnSpcReduction="20000"/>
          </a:bodyPr>
          <a:lstStyle/>
          <a:p>
            <a:pPr algn="just"/>
            <a:r>
              <a:rPr lang="uk-UA" sz="2300" dirty="0" smtClean="0"/>
              <a:t>З метою розвитку вітчизняного книговидання і підтримки українських письменників, митців, науковців, журналістів, громадських діячів та меценатів  заснована Міжнародна літературна премія імені Григорія Сковороди «Сад божественних пісень». </a:t>
            </a:r>
            <a:endParaRPr lang="uk-UA" sz="2300" b="1" dirty="0" smtClean="0"/>
          </a:p>
          <a:p>
            <a:pPr algn="just"/>
            <a:r>
              <a:rPr lang="uk-UA" sz="2300" b="1" dirty="0" smtClean="0"/>
              <a:t>Міжнародна літературна премія імені Григорія Сковороди «Сад божественних пісень»</a:t>
            </a:r>
            <a:r>
              <a:rPr lang="uk-UA" sz="2300" dirty="0" smtClean="0"/>
              <a:t> — заснована 1 березня </a:t>
            </a:r>
            <a:r>
              <a:rPr lang="uk-UA" sz="2300" dirty="0" smtClean="0">
                <a:hlinkClick r:id="rId3" tooltip="2005"/>
              </a:rPr>
              <a:t>2005</a:t>
            </a:r>
            <a:r>
              <a:rPr lang="uk-UA" sz="2300" dirty="0" smtClean="0"/>
              <a:t> року громадською організацією «Чернігівський інтелектуальний центр» та Волинським товариством «Світязь» </a:t>
            </a:r>
            <a:r>
              <a:rPr lang="ru-RU" sz="2300" dirty="0" smtClean="0"/>
              <a:t>за </a:t>
            </a:r>
            <a:r>
              <a:rPr lang="ru-RU" sz="2300" dirty="0" err="1" smtClean="0"/>
              <a:t>сприяння</a:t>
            </a:r>
            <a:r>
              <a:rPr lang="ru-RU" sz="2300" dirty="0" smtClean="0"/>
              <a:t> </a:t>
            </a:r>
            <a:r>
              <a:rPr lang="ru-RU" sz="2300" dirty="0" err="1" smtClean="0"/>
              <a:t>Національної</a:t>
            </a:r>
            <a:r>
              <a:rPr lang="ru-RU" sz="2300" dirty="0" smtClean="0"/>
              <a:t> </a:t>
            </a:r>
            <a:r>
              <a:rPr lang="ru-RU" sz="2300" dirty="0" err="1" smtClean="0"/>
              <a:t>спілки</a:t>
            </a:r>
            <a:r>
              <a:rPr lang="ru-RU" sz="2300" dirty="0" smtClean="0"/>
              <a:t> </a:t>
            </a:r>
            <a:r>
              <a:rPr lang="ru-RU" sz="2300" dirty="0" err="1" smtClean="0"/>
              <a:t>письменників</a:t>
            </a:r>
            <a:r>
              <a:rPr lang="ru-RU" sz="2300" dirty="0" smtClean="0"/>
              <a:t> </a:t>
            </a:r>
            <a:r>
              <a:rPr lang="ru-RU" sz="2300" dirty="0" err="1" smtClean="0"/>
              <a:t>України</a:t>
            </a:r>
            <a:r>
              <a:rPr lang="ru-RU" sz="2300" dirty="0" smtClean="0"/>
              <a:t>, </a:t>
            </a:r>
            <a:r>
              <a:rPr lang="ru-RU" sz="2300" dirty="0" err="1" smtClean="0"/>
              <a:t>Інституту</a:t>
            </a:r>
            <a:r>
              <a:rPr lang="ru-RU" sz="2300" dirty="0" smtClean="0"/>
              <a:t> </a:t>
            </a:r>
            <a:r>
              <a:rPr lang="ru-RU" sz="2300" dirty="0" err="1" smtClean="0"/>
              <a:t>літератури</a:t>
            </a:r>
            <a:r>
              <a:rPr lang="ru-RU" sz="2300" dirty="0" smtClean="0"/>
              <a:t> </a:t>
            </a:r>
            <a:r>
              <a:rPr lang="ru-RU" sz="2300" dirty="0" err="1" smtClean="0"/>
              <a:t>імені</a:t>
            </a:r>
            <a:r>
              <a:rPr lang="ru-RU" sz="2300" dirty="0" smtClean="0"/>
              <a:t> Тараса </a:t>
            </a:r>
            <a:r>
              <a:rPr lang="ru-RU" sz="2300" dirty="0" err="1" smtClean="0"/>
              <a:t>Шевченка</a:t>
            </a:r>
            <a:r>
              <a:rPr lang="ru-RU" sz="2300" dirty="0" smtClean="0"/>
              <a:t> НАН </a:t>
            </a:r>
            <a:r>
              <a:rPr lang="ru-RU" sz="2300" dirty="0" err="1" smtClean="0"/>
              <a:t>України</a:t>
            </a:r>
            <a:r>
              <a:rPr lang="ru-RU" sz="2300" dirty="0" smtClean="0"/>
              <a:t> та </a:t>
            </a:r>
            <a:r>
              <a:rPr lang="ru-RU" sz="2300" dirty="0" err="1" smtClean="0"/>
              <a:t>міжнародних</a:t>
            </a:r>
            <a:r>
              <a:rPr lang="ru-RU" sz="2300" dirty="0" smtClean="0"/>
              <a:t> </a:t>
            </a:r>
            <a:r>
              <a:rPr lang="ru-RU" sz="2300" dirty="0" err="1" smtClean="0"/>
              <a:t>громадських</a:t>
            </a:r>
            <a:r>
              <a:rPr lang="ru-RU" sz="2300" dirty="0" smtClean="0"/>
              <a:t> </a:t>
            </a:r>
            <a:r>
              <a:rPr lang="ru-RU" sz="2300" dirty="0" err="1" smtClean="0"/>
              <a:t>організацій</a:t>
            </a:r>
            <a:r>
              <a:rPr lang="ru-RU" sz="2300" dirty="0" smtClean="0"/>
              <a:t>. </a:t>
            </a:r>
          </a:p>
          <a:p>
            <a:pPr algn="just"/>
            <a:r>
              <a:rPr lang="ru-RU" sz="2300" dirty="0" smtClean="0"/>
              <a:t>З 1 листопада 2014 року </a:t>
            </a:r>
            <a:r>
              <a:rPr lang="ru-RU" sz="2300" dirty="0" err="1" smtClean="0"/>
              <a:t>засновником</a:t>
            </a:r>
            <a:r>
              <a:rPr lang="ru-RU" sz="2300" dirty="0" smtClean="0"/>
              <a:t> </a:t>
            </a:r>
            <a:r>
              <a:rPr lang="ru-RU" sz="2300" dirty="0" err="1" smtClean="0"/>
              <a:t>цієї</a:t>
            </a:r>
            <a:r>
              <a:rPr lang="ru-RU" sz="2300" dirty="0" smtClean="0"/>
              <a:t> </a:t>
            </a:r>
            <a:r>
              <a:rPr lang="ru-RU" sz="2300" dirty="0" err="1" smtClean="0"/>
              <a:t>премії</a:t>
            </a:r>
            <a:r>
              <a:rPr lang="ru-RU" sz="2300" dirty="0" smtClean="0"/>
              <a:t> стала </a:t>
            </a:r>
            <a:r>
              <a:rPr lang="ru-RU" sz="2300" dirty="0" err="1" smtClean="0"/>
              <a:t>Міжнародна</a:t>
            </a:r>
            <a:r>
              <a:rPr lang="ru-RU" sz="2300" dirty="0" smtClean="0"/>
              <a:t> </a:t>
            </a:r>
            <a:r>
              <a:rPr lang="ru-RU" sz="2300" dirty="0" err="1" smtClean="0"/>
              <a:t>літературно-мистецька</a:t>
            </a:r>
            <a:r>
              <a:rPr lang="ru-RU" sz="2300" dirty="0" smtClean="0"/>
              <a:t> </a:t>
            </a:r>
            <a:r>
              <a:rPr lang="ru-RU" sz="2300" dirty="0" err="1" smtClean="0"/>
              <a:t>Академія</a:t>
            </a:r>
            <a:r>
              <a:rPr lang="ru-RU" sz="2300" dirty="0" smtClean="0"/>
              <a:t> </a:t>
            </a:r>
            <a:r>
              <a:rPr lang="ru-RU" sz="2300" dirty="0" err="1" smtClean="0"/>
              <a:t>України</a:t>
            </a:r>
            <a:r>
              <a:rPr lang="ru-RU" sz="2300" dirty="0" smtClean="0"/>
              <a:t> (президент </a:t>
            </a:r>
            <a:r>
              <a:rPr lang="ru-RU" sz="2300" dirty="0" err="1" smtClean="0"/>
              <a:t>Сергій</a:t>
            </a:r>
            <a:r>
              <a:rPr lang="ru-RU" sz="2300" dirty="0" smtClean="0"/>
              <a:t> Дзюба), </a:t>
            </a:r>
            <a:r>
              <a:rPr lang="ru-RU" sz="2300" dirty="0" err="1" smtClean="0"/>
              <a:t>котра</a:t>
            </a:r>
            <a:r>
              <a:rPr lang="ru-RU" sz="2300" dirty="0" smtClean="0"/>
              <a:t> </a:t>
            </a:r>
            <a:r>
              <a:rPr lang="ru-RU" sz="2300" dirty="0" err="1" smtClean="0"/>
              <a:t>об’єднує</a:t>
            </a:r>
            <a:r>
              <a:rPr lang="ru-RU" sz="2300" dirty="0" smtClean="0"/>
              <a:t> </a:t>
            </a:r>
            <a:r>
              <a:rPr lang="ru-RU" sz="2300" dirty="0" err="1" smtClean="0"/>
              <a:t>відомих</a:t>
            </a:r>
            <a:r>
              <a:rPr lang="ru-RU" sz="2300" dirty="0" smtClean="0"/>
              <a:t> </a:t>
            </a:r>
            <a:r>
              <a:rPr lang="ru-RU" sz="2300" dirty="0" err="1" smtClean="0"/>
              <a:t>письменників</a:t>
            </a:r>
            <a:r>
              <a:rPr lang="ru-RU" sz="2300" dirty="0" smtClean="0"/>
              <a:t>, </a:t>
            </a:r>
            <a:r>
              <a:rPr lang="ru-RU" sz="2300" dirty="0" err="1" smtClean="0"/>
              <a:t>перекладачів</a:t>
            </a:r>
            <a:r>
              <a:rPr lang="ru-RU" sz="2300" dirty="0" smtClean="0"/>
              <a:t>, </a:t>
            </a:r>
            <a:r>
              <a:rPr lang="ru-RU" sz="2300" dirty="0" err="1" smtClean="0"/>
              <a:t>журналістів</a:t>
            </a:r>
            <a:r>
              <a:rPr lang="ru-RU" sz="2300" dirty="0" smtClean="0"/>
              <a:t> та </a:t>
            </a:r>
            <a:r>
              <a:rPr lang="ru-RU" sz="2300" dirty="0" err="1" smtClean="0"/>
              <a:t>науковців</a:t>
            </a:r>
            <a:r>
              <a:rPr lang="ru-RU" sz="2300" dirty="0" smtClean="0"/>
              <a:t> </a:t>
            </a:r>
            <a:r>
              <a:rPr lang="ru-RU" sz="2300" dirty="0" err="1" smtClean="0"/>
              <a:t>із</a:t>
            </a:r>
            <a:r>
              <a:rPr lang="ru-RU" sz="2300" dirty="0" smtClean="0"/>
              <a:t> 53-х держав.</a:t>
            </a:r>
            <a:endParaRPr lang="uk-UA" sz="2300" dirty="0" smtClean="0"/>
          </a:p>
          <a:p>
            <a:pPr algn="just"/>
            <a:r>
              <a:rPr lang="uk-UA" sz="2300" dirty="0" smtClean="0"/>
              <a:t>Щороку Комітет нагороджує лауреатів Міжнародної літературної премії імені Григорія Сковороди «Сад божественних пісень»: письменників, митців, науковців, журналістів, громадських діячів та меценатів, які мешкають в Україні і за кордоном. Серед лауреатів цієї почесної нагороди за минулі роки – Іван Дзюба, Юрій Мушкетик, Микола Жулинський, Василь Голобородько, Михайлина Коцюбинська, Валерій Шевчук, </a:t>
            </a:r>
            <a:r>
              <a:rPr lang="uk-UA" sz="2300" dirty="0" err="1" smtClean="0"/>
              <a:t>Рауль</a:t>
            </a:r>
            <a:r>
              <a:rPr lang="uk-UA" sz="2300" dirty="0" smtClean="0"/>
              <a:t> </a:t>
            </a:r>
            <a:r>
              <a:rPr lang="uk-UA" sz="2300" dirty="0" err="1" smtClean="0"/>
              <a:t>Чілачава</a:t>
            </a:r>
            <a:r>
              <a:rPr lang="uk-UA" sz="2300" dirty="0" smtClean="0"/>
              <a:t>, Михайло </a:t>
            </a:r>
            <a:r>
              <a:rPr lang="uk-UA" sz="2300" dirty="0" err="1" smtClean="0"/>
              <a:t>Слабошпицький</a:t>
            </a:r>
            <a:r>
              <a:rPr lang="uk-UA" sz="2300" dirty="0" smtClean="0"/>
              <a:t>, Кость </a:t>
            </a:r>
            <a:r>
              <a:rPr lang="uk-UA" sz="2300" dirty="0" err="1" smtClean="0"/>
              <a:t>Москалець</a:t>
            </a:r>
            <a:r>
              <a:rPr lang="uk-UA" sz="2300" dirty="0" smtClean="0"/>
              <a:t>, Ігор Калинець, Ігор </a:t>
            </a:r>
            <a:r>
              <a:rPr lang="uk-UA" sz="2300" dirty="0" err="1" smtClean="0"/>
              <a:t>Качуровський</a:t>
            </a:r>
            <a:r>
              <a:rPr lang="uk-UA" sz="2300" dirty="0" smtClean="0"/>
              <a:t>, Віра Вовк, Тетяна Дзюба, Сергій Дзюба, Богдан Бойчук, Ігор Павлюк, Павло </a:t>
            </a:r>
            <a:r>
              <a:rPr lang="uk-UA" sz="2300" dirty="0" err="1" smtClean="0"/>
              <a:t>Вольвач</a:t>
            </a:r>
            <a:r>
              <a:rPr lang="uk-UA" sz="2300" dirty="0" smtClean="0"/>
              <a:t>, Віктор Неборак, Володимир </a:t>
            </a:r>
            <a:r>
              <a:rPr lang="uk-UA" sz="2300" dirty="0" err="1" smtClean="0"/>
              <a:t>Шовкошитний</a:t>
            </a:r>
            <a:r>
              <a:rPr lang="uk-UA" sz="2300" dirty="0" smtClean="0"/>
              <a:t>, Дмитро </a:t>
            </a:r>
            <a:r>
              <a:rPr lang="uk-UA" sz="2300" dirty="0" err="1" smtClean="0"/>
              <a:t>Дроздовський</a:t>
            </a:r>
            <a:r>
              <a:rPr lang="uk-UA" sz="2300" dirty="0" smtClean="0"/>
              <a:t>, Анна Багряна; Кшиштоф Зануссі, Богдан </a:t>
            </a:r>
            <a:r>
              <a:rPr lang="uk-UA" sz="2300" dirty="0" err="1" smtClean="0"/>
              <a:t>Задура</a:t>
            </a:r>
            <a:r>
              <a:rPr lang="uk-UA" sz="2300" dirty="0" smtClean="0"/>
              <a:t>, Боян Ангелов, Димитр </a:t>
            </a:r>
            <a:r>
              <a:rPr lang="uk-UA" sz="2300" dirty="0" err="1" smtClean="0"/>
              <a:t>Христов</a:t>
            </a:r>
            <a:r>
              <a:rPr lang="uk-UA" sz="2300" dirty="0" smtClean="0"/>
              <a:t>, </a:t>
            </a:r>
            <a:r>
              <a:rPr lang="uk-UA" sz="2300" dirty="0" err="1" smtClean="0"/>
              <a:t>Імант</a:t>
            </a:r>
            <a:r>
              <a:rPr lang="uk-UA" sz="2300" dirty="0" smtClean="0"/>
              <a:t> </a:t>
            </a:r>
            <a:r>
              <a:rPr lang="uk-UA" sz="2300" dirty="0" err="1" smtClean="0"/>
              <a:t>Аузінь</a:t>
            </a:r>
            <a:r>
              <a:rPr lang="uk-UA" sz="2300" dirty="0" smtClean="0"/>
              <a:t>, </a:t>
            </a:r>
            <a:r>
              <a:rPr lang="uk-UA" sz="2300" dirty="0" err="1" smtClean="0"/>
              <a:t>Рісто</a:t>
            </a:r>
            <a:r>
              <a:rPr lang="uk-UA" sz="2300" dirty="0" smtClean="0"/>
              <a:t> </a:t>
            </a:r>
            <a:r>
              <a:rPr lang="uk-UA" sz="2300" dirty="0" err="1" smtClean="0"/>
              <a:t>Василевскі</a:t>
            </a:r>
            <a:r>
              <a:rPr lang="uk-UA" sz="2300" dirty="0" smtClean="0"/>
              <a:t>, Бенедикт </a:t>
            </a:r>
            <a:r>
              <a:rPr lang="uk-UA" sz="2300" dirty="0" err="1" smtClean="0"/>
              <a:t>Дирліх</a:t>
            </a:r>
            <a:r>
              <a:rPr lang="uk-UA" sz="2300" dirty="0" smtClean="0"/>
              <a:t>, </a:t>
            </a:r>
            <a:r>
              <a:rPr lang="uk-UA" sz="2300" dirty="0" err="1" smtClean="0"/>
              <a:t>Ріта</a:t>
            </a:r>
            <a:r>
              <a:rPr lang="uk-UA" sz="2300" dirty="0" smtClean="0"/>
              <a:t> </a:t>
            </a:r>
            <a:r>
              <a:rPr lang="uk-UA" sz="2300" dirty="0" err="1" smtClean="0"/>
              <a:t>Кіндлерова</a:t>
            </a:r>
            <a:r>
              <a:rPr lang="uk-UA" sz="2300" dirty="0" smtClean="0"/>
              <a:t>, </a:t>
            </a:r>
            <a:r>
              <a:rPr lang="uk-UA" sz="2300" dirty="0" err="1" smtClean="0"/>
              <a:t>Ауезхан</a:t>
            </a:r>
            <a:r>
              <a:rPr lang="uk-UA" sz="2300" dirty="0" smtClean="0"/>
              <a:t> </a:t>
            </a:r>
            <a:r>
              <a:rPr lang="uk-UA" sz="2300" dirty="0" err="1" smtClean="0"/>
              <a:t>Кодар</a:t>
            </a:r>
            <a:r>
              <a:rPr lang="uk-UA" sz="2300" dirty="0" smtClean="0"/>
              <a:t>, Віра </a:t>
            </a:r>
            <a:r>
              <a:rPr lang="uk-UA" sz="2300" dirty="0" err="1" smtClean="0"/>
              <a:t>Чорний-Мешкова</a:t>
            </a:r>
            <a:r>
              <a:rPr lang="uk-UA" sz="2300" dirty="0" smtClean="0"/>
              <a:t>, </a:t>
            </a:r>
            <a:r>
              <a:rPr lang="uk-UA" sz="2300" dirty="0" err="1" smtClean="0"/>
              <a:t>Сограб</a:t>
            </a:r>
            <a:r>
              <a:rPr lang="uk-UA" sz="2300" dirty="0" smtClean="0"/>
              <a:t> </a:t>
            </a:r>
            <a:r>
              <a:rPr lang="uk-UA" sz="2300" dirty="0" err="1" smtClean="0"/>
              <a:t>Рагімі</a:t>
            </a:r>
            <a:r>
              <a:rPr lang="uk-UA" sz="2300" dirty="0" smtClean="0"/>
              <a:t>, </a:t>
            </a:r>
            <a:r>
              <a:rPr lang="uk-UA" sz="2300" dirty="0" err="1" smtClean="0"/>
              <a:t>Сейран</a:t>
            </a:r>
            <a:r>
              <a:rPr lang="uk-UA" sz="2300" dirty="0" smtClean="0"/>
              <a:t> Сулейман, Інга </a:t>
            </a:r>
            <a:r>
              <a:rPr lang="uk-UA" sz="2300" dirty="0" err="1" smtClean="0"/>
              <a:t>Крукаускене</a:t>
            </a:r>
            <a:r>
              <a:rPr lang="uk-UA" sz="2300" dirty="0" smtClean="0"/>
              <a:t> та інші відомі письменники, науковці, перекладачі, журналісти, громадські діячі і меценати – з України, США, Великобританії, Німеччини, Канади, Італії, Швеції, Болгарії, Чехії, Польщі, Сербії, Македонії, Латвії, Литви, Ізраїлю, Грузії, Росії, Казахстану, Білорусі та Бразилії.</a:t>
            </a:r>
            <a:endParaRPr lang="uk-UA" sz="2300" u="sng" dirty="0" smtClean="0">
              <a:solidFill>
                <a:schemeClr val="tx1"/>
              </a:solidFill>
            </a:endParaRPr>
          </a:p>
          <a:p>
            <a:endParaRPr lang="uk-UA" sz="1600" u="sng" dirty="0" smtClean="0">
              <a:solidFill>
                <a:schemeClr val="tx1"/>
              </a:solidFill>
            </a:endParaRPr>
          </a:p>
          <a:p>
            <a:endParaRPr lang="uk-UA" sz="1600" u="sng" dirty="0" smtClean="0">
              <a:solidFill>
                <a:schemeClr val="tx1"/>
              </a:solidFill>
            </a:endParaRPr>
          </a:p>
          <a:p>
            <a:endParaRPr lang="uk-UA" sz="1600" u="sng" dirty="0" smtClean="0">
              <a:solidFill>
                <a:schemeClr val="tx1"/>
              </a:solidFill>
            </a:endParaRPr>
          </a:p>
          <a:p>
            <a:endParaRPr lang="ru-RU" sz="1600" dirty="0" smtClean="0"/>
          </a:p>
          <a:p>
            <a:endParaRPr lang="ru-RU" sz="1600" dirty="0" smtClean="0"/>
          </a:p>
          <a:p>
            <a:endParaRPr lang="ru-RU" sz="1600" dirty="0" smtClean="0"/>
          </a:p>
          <a:p>
            <a:endParaRPr lang="ru-RU" sz="1600" dirty="0" smtClean="0"/>
          </a:p>
        </p:txBody>
      </p:sp>
      <p:sp>
        <p:nvSpPr>
          <p:cNvPr id="1026" name="AutoShape 2" descr="https://upload.wikimedia.org/wikipedia/commons/thumb/2/22/Premija_Skovorody.jpg/220px-Premija_Skovorody.jpg"/>
          <p:cNvSpPr>
            <a:spLocks noChangeAspect="1" noChangeArrowheads="1"/>
          </p:cNvSpPr>
          <p:nvPr/>
        </p:nvSpPr>
        <p:spPr bwMode="auto">
          <a:xfrm>
            <a:off x="155575" y="-1790700"/>
            <a:ext cx="2095500" cy="3733800"/>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
        <p:nvSpPr>
          <p:cNvPr id="1028" name="AutoShape 4" descr="https://upload.wikimedia.org/wikipedia/commons/thumb/2/22/Premija_Skovorody.jpg/220px-Premija_Skovorody.jpg"/>
          <p:cNvSpPr>
            <a:spLocks noChangeAspect="1" noChangeArrowheads="1"/>
          </p:cNvSpPr>
          <p:nvPr/>
        </p:nvSpPr>
        <p:spPr bwMode="auto">
          <a:xfrm>
            <a:off x="0" y="-1428784"/>
            <a:ext cx="2095500" cy="3733800"/>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6" name="Рисунок 5" descr="медаль Г.Сковорода"/>
          <p:cNvPicPr/>
          <p:nvPr/>
        </p:nvPicPr>
        <p:blipFill>
          <a:blip r:embed="rId4" cstate="print"/>
          <a:srcRect/>
          <a:stretch>
            <a:fillRect/>
          </a:stretch>
        </p:blipFill>
        <p:spPr bwMode="auto">
          <a:xfrm>
            <a:off x="285720" y="1285860"/>
            <a:ext cx="1571636" cy="2857520"/>
          </a:xfrm>
          <a:prstGeom prst="rect">
            <a:avLst/>
          </a:prstGeom>
          <a:noFill/>
          <a:ln w="9525">
            <a:noFill/>
            <a:miter lim="800000"/>
            <a:headEnd/>
            <a:tailEnd/>
          </a:ln>
        </p:spPr>
      </p:pic>
      <p:sp>
        <p:nvSpPr>
          <p:cNvPr id="7" name="Прямоугольник 6"/>
          <p:cNvSpPr/>
          <p:nvPr/>
        </p:nvSpPr>
        <p:spPr>
          <a:xfrm>
            <a:off x="285720" y="4286256"/>
            <a:ext cx="1857388" cy="2031325"/>
          </a:xfrm>
          <a:prstGeom prst="rect">
            <a:avLst/>
          </a:prstGeom>
        </p:spPr>
        <p:txBody>
          <a:bodyPr wrap="square">
            <a:spAutoFit/>
          </a:bodyPr>
          <a:lstStyle/>
          <a:p>
            <a:pPr algn="ctr">
              <a:buNone/>
            </a:pPr>
            <a:r>
              <a:rPr lang="ru-RU" sz="1400" b="1" dirty="0" err="1" smtClean="0"/>
              <a:t>Почесний</a:t>
            </a:r>
            <a:r>
              <a:rPr lang="ru-RU" sz="1400" b="1" dirty="0" smtClean="0"/>
              <a:t> знак лауреата </a:t>
            </a:r>
            <a:r>
              <a:rPr lang="ru-RU" sz="1400" b="1" dirty="0" err="1" smtClean="0"/>
              <a:t>Міжнародної</a:t>
            </a:r>
            <a:r>
              <a:rPr lang="ru-RU" sz="1400" b="1" dirty="0" smtClean="0"/>
              <a:t> </a:t>
            </a:r>
            <a:r>
              <a:rPr lang="ru-RU" sz="1400" b="1" dirty="0" err="1" smtClean="0"/>
              <a:t>літературної</a:t>
            </a:r>
            <a:r>
              <a:rPr lang="ru-RU" sz="1400" b="1" dirty="0" smtClean="0"/>
              <a:t> </a:t>
            </a:r>
            <a:r>
              <a:rPr lang="ru-RU" sz="1400" b="1" dirty="0" err="1" smtClean="0"/>
              <a:t>премії</a:t>
            </a:r>
            <a:r>
              <a:rPr lang="ru-RU" sz="1400" b="1" dirty="0" smtClean="0"/>
              <a:t> </a:t>
            </a:r>
            <a:r>
              <a:rPr lang="ru-RU" sz="1400" b="1" dirty="0" err="1" smtClean="0"/>
              <a:t>імені</a:t>
            </a:r>
            <a:r>
              <a:rPr lang="ru-RU" sz="1400" b="1" dirty="0" smtClean="0"/>
              <a:t> </a:t>
            </a:r>
            <a:r>
              <a:rPr lang="ru-RU" sz="1400" b="1" dirty="0" err="1" smtClean="0"/>
              <a:t>Григорія</a:t>
            </a:r>
            <a:r>
              <a:rPr lang="ru-RU" sz="1400" b="1" dirty="0" smtClean="0"/>
              <a:t> Сковороди «Сад </a:t>
            </a:r>
            <a:r>
              <a:rPr lang="ru-RU" sz="1400" b="1" dirty="0" err="1" smtClean="0"/>
              <a:t>божественних</a:t>
            </a:r>
            <a:r>
              <a:rPr lang="ru-RU" sz="1400" b="1" dirty="0" smtClean="0"/>
              <a:t> </a:t>
            </a:r>
            <a:r>
              <a:rPr lang="ru-RU" sz="1400" b="1" dirty="0" err="1" smtClean="0"/>
              <a:t>пісень</a:t>
            </a:r>
            <a:r>
              <a:rPr lang="ru-RU" sz="1400" b="1" dirty="0" smtClean="0"/>
              <a:t>»</a:t>
            </a:r>
            <a:endParaRPr lang="uk-UA" sz="1400" b="1" u="sng"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16632"/>
            <a:ext cx="8686800" cy="740600"/>
          </a:xfrm>
        </p:spPr>
        <p:txBody>
          <a:bodyPr>
            <a:normAutofit fontScale="90000"/>
          </a:bodyPr>
          <a:lstStyle/>
          <a:p>
            <a:pPr algn="ctr"/>
            <a:r>
              <a:rPr lang="uk-UA" sz="2800" b="1" dirty="0" smtClean="0"/>
              <a:t>Музичний світ Григорія Сковороди</a:t>
            </a:r>
            <a:br>
              <a:rPr lang="uk-UA" sz="2800" b="1" dirty="0" smtClean="0"/>
            </a:br>
            <a:endParaRPr lang="uk-UA" sz="2800" dirty="0"/>
          </a:p>
        </p:txBody>
      </p:sp>
      <p:sp>
        <p:nvSpPr>
          <p:cNvPr id="3" name="Місце для вмісту 2"/>
          <p:cNvSpPr>
            <a:spLocks noGrp="1"/>
          </p:cNvSpPr>
          <p:nvPr>
            <p:ph idx="1"/>
          </p:nvPr>
        </p:nvSpPr>
        <p:spPr>
          <a:xfrm>
            <a:off x="2928926" y="777875"/>
            <a:ext cx="6062674" cy="5437207"/>
          </a:xfrm>
        </p:spPr>
        <p:txBody>
          <a:bodyPr>
            <a:normAutofit fontScale="25000" lnSpcReduction="20000"/>
          </a:bodyPr>
          <a:lstStyle/>
          <a:p>
            <a:pPr marL="457200" lvl="1" indent="0" algn="r">
              <a:buNone/>
            </a:pPr>
            <a:r>
              <a:rPr lang="uk-UA" sz="4900" b="1" dirty="0" smtClean="0"/>
              <a:t>«Музика промовляє до душі нашої»</a:t>
            </a:r>
          </a:p>
          <a:p>
            <a:pPr marL="457200" lvl="1" indent="0" algn="r">
              <a:buNone/>
            </a:pPr>
            <a:r>
              <a:rPr lang="uk-UA" sz="4900" b="1" dirty="0" smtClean="0"/>
              <a:t>Г.С. Сковорода</a:t>
            </a:r>
          </a:p>
          <a:p>
            <a:pPr marL="457200" lvl="1" indent="0" algn="just">
              <a:buNone/>
            </a:pPr>
            <a:endParaRPr lang="uk-UA" sz="3000" b="1" dirty="0"/>
          </a:p>
          <a:p>
            <a:pPr marL="457200" lvl="1" indent="0" algn="just">
              <a:buNone/>
            </a:pPr>
            <a:endParaRPr lang="uk-UA" sz="3000" b="1" dirty="0" smtClean="0"/>
          </a:p>
          <a:p>
            <a:pPr marL="457200" lvl="1" indent="0" algn="just">
              <a:buNone/>
            </a:pPr>
            <a:r>
              <a:rPr lang="uk-UA" sz="4400" b="1" dirty="0" smtClean="0"/>
              <a:t>Те</a:t>
            </a:r>
            <a:r>
              <a:rPr lang="uk-UA" sz="4400" b="1" dirty="0"/>
              <a:t>, що музика в житті Григорія Сковороди була домінантою світосприйняття, є фактом незаперечним і доведеним у більшості досліджень про українського генія світової </a:t>
            </a:r>
            <a:r>
              <a:rPr lang="uk-UA" sz="4400" b="1" dirty="0" smtClean="0"/>
              <a:t>культури</a:t>
            </a:r>
          </a:p>
          <a:p>
            <a:pPr algn="just">
              <a:buNone/>
            </a:pPr>
            <a:r>
              <a:rPr lang="uk-UA" sz="4400" b="1" dirty="0" smtClean="0"/>
              <a:t>Найкраще </a:t>
            </a:r>
            <a:r>
              <a:rPr lang="uk-UA" sz="4400" b="1" dirty="0"/>
              <a:t>це висловив сам Григорій Савич: «Мені моя сопілка і вівця дорожчі царського вінця». Адже музика, поезія становили нерозривну єдність і гармонію життя й філософії Сковороди. Співав народних пісень, духовні та світські канти і псалми, закладаючи тим самим історію української пісні-романсу. Його пісні співали українські рапсоди-бандуристи, лірники, мандрівні дяки, чумаки, зазнаючи змін внаслідок плину часу. Їх можна сприймати як народні, іменовані також «</a:t>
            </a:r>
            <a:r>
              <a:rPr lang="uk-UA" sz="4400" b="1" dirty="0" err="1"/>
              <a:t>сковородинськими</a:t>
            </a:r>
            <a:r>
              <a:rPr lang="uk-UA" sz="4400" b="1" dirty="0"/>
              <a:t>». І понині відомі його сатирична пісня «Всякому городу </a:t>
            </a:r>
            <a:r>
              <a:rPr lang="uk-UA" sz="4400" b="1" dirty="0" err="1"/>
              <a:t>нрав</a:t>
            </a:r>
            <a:r>
              <a:rPr lang="uk-UA" sz="4400" b="1" dirty="0"/>
              <a:t> і права», ліричні канти «Стоїть явір над горою», «Ой ти, птичко </a:t>
            </a:r>
            <a:r>
              <a:rPr lang="uk-UA" sz="4400" b="1" dirty="0" err="1"/>
              <a:t>жолтобоко</a:t>
            </a:r>
            <a:r>
              <a:rPr lang="uk-UA" sz="4400" b="1" dirty="0"/>
              <a:t>», пісня-псалом «Ах поля, </a:t>
            </a:r>
            <a:r>
              <a:rPr lang="uk-UA" sz="4400" b="1" dirty="0" err="1"/>
              <a:t>поля</a:t>
            </a:r>
            <a:r>
              <a:rPr lang="uk-UA" sz="4400" b="1" dirty="0"/>
              <a:t> зелені». А пісню «Ах пішли мої літа» було надруковано з нотами ще за життя Сковороди в «Богогласнику» 1790 року в Почаївській друкарні.</a:t>
            </a:r>
          </a:p>
          <a:p>
            <a:pPr algn="just"/>
            <a:r>
              <a:rPr lang="uk-UA" sz="4400" b="1" dirty="0"/>
              <a:t>Збереглися також записана Миколою Лисенком від кобзаря Остапа Вересая «</a:t>
            </a:r>
            <a:r>
              <a:rPr lang="uk-UA" sz="4400" b="1" dirty="0" err="1"/>
              <a:t>сковородинська</a:t>
            </a:r>
            <a:r>
              <a:rPr lang="uk-UA" sz="4400" b="1" dirty="0"/>
              <a:t>» пісня-псалом «Про правду і кривду» та пісня «Сонце і пташка», яку, за переказами, співав хор кріпаків князя Потьомкіна. Григорій Квітка-Основ’яненко стверджував, що урочистий і радісний наспів «Христос </a:t>
            </a:r>
            <a:r>
              <a:rPr lang="uk-UA" sz="4400" b="1" dirty="0" err="1"/>
              <a:t>воскресе</a:t>
            </a:r>
            <a:r>
              <a:rPr lang="uk-UA" sz="4400" b="1" dirty="0"/>
              <a:t>» та канон «Воскресіння день» теж належать Григорію Сковороді</a:t>
            </a:r>
            <a:r>
              <a:rPr lang="uk-UA" sz="4400" b="1" dirty="0" smtClean="0"/>
              <a:t>.</a:t>
            </a:r>
            <a:r>
              <a:rPr lang="ru-RU" sz="4400" b="1" dirty="0"/>
              <a:t> про </a:t>
            </a:r>
            <a:r>
              <a:rPr lang="ru-RU" sz="4400" b="1" dirty="0" err="1"/>
              <a:t>музику</a:t>
            </a:r>
            <a:r>
              <a:rPr lang="ru-RU" sz="4400" b="1" dirty="0"/>
              <a:t> Сковороди сказав </a:t>
            </a:r>
            <a:r>
              <a:rPr lang="ru-RU" sz="4400" b="1" dirty="0" err="1"/>
              <a:t>його</a:t>
            </a:r>
            <a:r>
              <a:rPr lang="ru-RU" sz="4400" b="1" dirty="0"/>
              <a:t> друг Михайло </a:t>
            </a:r>
            <a:r>
              <a:rPr lang="ru-RU" sz="4400" b="1" dirty="0" err="1"/>
              <a:t>Ковалинський</a:t>
            </a:r>
            <a:r>
              <a:rPr lang="ru-RU" sz="4400" b="1" dirty="0"/>
              <a:t>: «Вона </a:t>
            </a:r>
            <a:r>
              <a:rPr lang="ru-RU" sz="4400" b="1" dirty="0" err="1"/>
              <a:t>сповнена</a:t>
            </a:r>
            <a:r>
              <a:rPr lang="ru-RU" sz="4400" b="1" dirty="0"/>
              <a:t> </a:t>
            </a:r>
            <a:r>
              <a:rPr lang="ru-RU" sz="4400" b="1" dirty="0" err="1"/>
              <a:t>гармонії</a:t>
            </a:r>
            <a:r>
              <a:rPr lang="ru-RU" sz="4400" b="1" dirty="0"/>
              <a:t> </a:t>
            </a:r>
            <a:r>
              <a:rPr lang="ru-RU" sz="4400" b="1" dirty="0" err="1"/>
              <a:t>простої</a:t>
            </a:r>
            <a:r>
              <a:rPr lang="ru-RU" sz="4400" b="1" dirty="0"/>
              <a:t>, але </a:t>
            </a:r>
            <a:r>
              <a:rPr lang="ru-RU" sz="4400" b="1" dirty="0" err="1"/>
              <a:t>величної</a:t>
            </a:r>
            <a:r>
              <a:rPr lang="ru-RU" sz="4400" b="1" dirty="0"/>
              <a:t>, </a:t>
            </a:r>
            <a:r>
              <a:rPr lang="ru-RU" sz="4400" b="1" dirty="0" err="1"/>
              <a:t>проникливої</a:t>
            </a:r>
            <a:r>
              <a:rPr lang="ru-RU" sz="4400" b="1" dirty="0"/>
              <a:t>, </a:t>
            </a:r>
            <a:r>
              <a:rPr lang="ru-RU" sz="4400" b="1" dirty="0" err="1"/>
              <a:t>чарівної</a:t>
            </a:r>
            <a:r>
              <a:rPr lang="ru-RU" sz="4400" b="1" dirty="0"/>
              <a:t>, </a:t>
            </a:r>
            <a:r>
              <a:rPr lang="ru-RU" sz="4400" b="1" dirty="0" err="1"/>
              <a:t>ніжної</a:t>
            </a:r>
            <a:r>
              <a:rPr lang="ru-RU" sz="4400" b="1" dirty="0"/>
              <a:t>…» </a:t>
            </a:r>
            <a:r>
              <a:rPr lang="ru-RU" sz="4400" b="1" dirty="0" err="1"/>
              <a:t>Адже</a:t>
            </a:r>
            <a:r>
              <a:rPr lang="ru-RU" sz="4400" b="1" dirty="0"/>
              <a:t>, </a:t>
            </a:r>
            <a:r>
              <a:rPr lang="ru-RU" sz="4400" b="1" dirty="0" err="1"/>
              <a:t>якщо</a:t>
            </a:r>
            <a:r>
              <a:rPr lang="ru-RU" sz="4400" b="1" dirty="0"/>
              <a:t> </a:t>
            </a:r>
            <a:r>
              <a:rPr lang="ru-RU" sz="4400" b="1" dirty="0" err="1"/>
              <a:t>повернутися</a:t>
            </a:r>
            <a:r>
              <a:rPr lang="ru-RU" sz="4400" b="1" dirty="0"/>
              <a:t> до </a:t>
            </a:r>
            <a:r>
              <a:rPr lang="ru-RU" sz="4400" b="1" dirty="0" err="1"/>
              <a:t>слів</a:t>
            </a:r>
            <a:r>
              <a:rPr lang="ru-RU" sz="4400" b="1" dirty="0"/>
              <a:t> самого Сковороди, «</a:t>
            </a:r>
            <a:r>
              <a:rPr lang="ru-RU" sz="4400" b="1" dirty="0" err="1"/>
              <a:t>цей</a:t>
            </a:r>
            <a:r>
              <a:rPr lang="ru-RU" sz="4400" b="1" dirty="0"/>
              <a:t> </a:t>
            </a:r>
            <a:r>
              <a:rPr lang="ru-RU" sz="4400" b="1" dirty="0" err="1"/>
              <a:t>мандрівник</a:t>
            </a:r>
            <a:r>
              <a:rPr lang="ru-RU" sz="4400" b="1" dirty="0"/>
              <a:t> ходить ногами по </a:t>
            </a:r>
            <a:r>
              <a:rPr lang="ru-RU" sz="4400" b="1" dirty="0" err="1"/>
              <a:t>землі</a:t>
            </a:r>
            <a:r>
              <a:rPr lang="ru-RU" sz="4400" b="1" dirty="0"/>
              <a:t>, а </a:t>
            </a:r>
            <a:r>
              <a:rPr lang="ru-RU" sz="4400" b="1" dirty="0" err="1"/>
              <a:t>серце</a:t>
            </a:r>
            <a:r>
              <a:rPr lang="ru-RU" sz="4400" b="1" dirty="0"/>
              <a:t> </a:t>
            </a:r>
            <a:r>
              <a:rPr lang="ru-RU" sz="4400" b="1" dirty="0" err="1"/>
              <a:t>його</a:t>
            </a:r>
            <a:r>
              <a:rPr lang="ru-RU" sz="4400" b="1" dirty="0"/>
              <a:t> </a:t>
            </a:r>
            <a:r>
              <a:rPr lang="ru-RU" sz="4400" b="1" dirty="0" err="1"/>
              <a:t>перебуває</a:t>
            </a:r>
            <a:r>
              <a:rPr lang="ru-RU" sz="4400" b="1" dirty="0"/>
              <a:t> на небесах і </a:t>
            </a:r>
            <a:r>
              <a:rPr lang="ru-RU" sz="4400" b="1" dirty="0" err="1"/>
              <a:t>втішається</a:t>
            </a:r>
            <a:r>
              <a:rPr lang="ru-RU" sz="4400" b="1" dirty="0" smtClean="0"/>
              <a:t>».</a:t>
            </a:r>
            <a:r>
              <a:rPr lang="uk-UA" sz="4400" b="1" dirty="0"/>
              <a:t> Його музично-поетичний світ став живим джерелом для майбутніх хорових концертів Артемія Веделя, Максима Березовського, Дмитра Бортнянського із притаманними їм загостреними лірико-драматичними образами й сповідальним типом висловлення. Ці традиції всотали й інші генії української музики, серед яких Микола Лисенко, Микола Леонтович, Кирило </a:t>
            </a:r>
            <a:r>
              <a:rPr lang="uk-UA" sz="4400" b="1" dirty="0" err="1"/>
              <a:t>Стеценко</a:t>
            </a:r>
            <a:r>
              <a:rPr lang="uk-UA" sz="4400" b="1" dirty="0" smtClean="0"/>
              <a:t>.</a:t>
            </a:r>
            <a:r>
              <a:rPr lang="uk-UA" sz="4400" b="1" dirty="0"/>
              <a:t> Весь </a:t>
            </a:r>
            <a:r>
              <a:rPr lang="uk-UA" sz="4400" b="1" dirty="0" err="1"/>
              <a:t>сковородинський</a:t>
            </a:r>
            <a:r>
              <a:rPr lang="uk-UA" sz="4400" b="1" dirty="0"/>
              <a:t> пісенний спектр присутній у сучасній камерно-вокальній українській музиці, трансформований у жанрах солоспіву, романсу, пісні-романсу, мистецької пісні (термін П. Гуньки), сатиричних куплетів тощо. </a:t>
            </a:r>
            <a:r>
              <a:rPr lang="uk-UA" sz="4400" b="1" dirty="0" err="1"/>
              <a:t>сковородинська</a:t>
            </a:r>
            <a:r>
              <a:rPr lang="uk-UA" sz="4400" b="1" dirty="0"/>
              <a:t> сутність музики звучить у хоровому концерті «Сад божественних пісень» Івана </a:t>
            </a:r>
            <a:r>
              <a:rPr lang="uk-UA" sz="4400" b="1" dirty="0" err="1"/>
              <a:t>Карабиця</a:t>
            </a:r>
            <a:r>
              <a:rPr lang="uk-UA" sz="4400" b="1" dirty="0"/>
              <a:t>. По-своєму інтерпретує її Олександр </a:t>
            </a:r>
            <a:r>
              <a:rPr lang="uk-UA" sz="4400" b="1" dirty="0" err="1"/>
              <a:t>Щетинський</a:t>
            </a:r>
            <a:r>
              <a:rPr lang="uk-UA" sz="4400" b="1" dirty="0"/>
              <a:t> у хоровій симфонії «Узнай себе» за філософськими текстами Сковороди. Чи не та ж </a:t>
            </a:r>
            <a:r>
              <a:rPr lang="uk-UA" sz="4400" b="1" dirty="0" err="1"/>
              <a:t>сковородинська</a:t>
            </a:r>
            <a:r>
              <a:rPr lang="uk-UA" sz="4400" b="1" dirty="0"/>
              <a:t> барокова традиція єднає таких різних за стилем висловлення композиторів, як Євген </a:t>
            </a:r>
            <a:r>
              <a:rPr lang="uk-UA" sz="4400" b="1" dirty="0" err="1"/>
              <a:t>Станкович</a:t>
            </a:r>
            <a:r>
              <a:rPr lang="uk-UA" sz="4400" b="1" dirty="0"/>
              <a:t> і Валентин </a:t>
            </a:r>
            <a:r>
              <a:rPr lang="uk-UA" sz="4400" b="1" dirty="0" err="1"/>
              <a:t>Сильвестров</a:t>
            </a:r>
            <a:r>
              <a:rPr lang="uk-UA" sz="4400" b="1" dirty="0"/>
              <a:t>, Іван </a:t>
            </a:r>
            <a:r>
              <a:rPr lang="uk-UA" sz="4400" b="1" dirty="0" err="1"/>
              <a:t>Карабиць</a:t>
            </a:r>
            <a:r>
              <a:rPr lang="uk-UA" sz="4400" b="1" dirty="0"/>
              <a:t> і Леся Дичко, Віктор </a:t>
            </a:r>
            <a:r>
              <a:rPr lang="uk-UA" sz="4400" b="1" dirty="0" err="1"/>
              <a:t>Степурко</a:t>
            </a:r>
            <a:r>
              <a:rPr lang="uk-UA" sz="4400" b="1" dirty="0"/>
              <a:t> і Вікторія Польова, Анна </a:t>
            </a:r>
            <a:r>
              <a:rPr lang="uk-UA" sz="4400" b="1" dirty="0" err="1"/>
              <a:t>Гаврилець</a:t>
            </a:r>
            <a:r>
              <a:rPr lang="uk-UA" sz="4400" b="1" dirty="0"/>
              <a:t> і Богдана </a:t>
            </a:r>
            <a:r>
              <a:rPr lang="uk-UA" sz="4400" b="1" dirty="0" err="1"/>
              <a:t>Фроляк</a:t>
            </a:r>
            <a:r>
              <a:rPr lang="uk-UA" sz="4400" b="1" dirty="0"/>
              <a:t>, Олександр </a:t>
            </a:r>
            <a:r>
              <a:rPr lang="uk-UA" sz="4400" b="1" dirty="0" err="1"/>
              <a:t>Козаренко</a:t>
            </a:r>
            <a:r>
              <a:rPr lang="uk-UA" sz="4400" b="1" dirty="0"/>
              <a:t> і Олександр </a:t>
            </a:r>
            <a:r>
              <a:rPr lang="uk-UA" sz="4400" b="1" dirty="0" err="1"/>
              <a:t>Щетинський</a:t>
            </a:r>
            <a:endParaRPr lang="uk-UA" sz="4400" b="1" dirty="0"/>
          </a:p>
          <a:p>
            <a:endParaRPr lang="uk-UA" sz="4400" dirty="0"/>
          </a:p>
        </p:txBody>
      </p:sp>
      <p:pic>
        <p:nvPicPr>
          <p:cNvPr id="4" name="Рисунок 3" descr="Невідомий портрет Григорія Сковороди - Національний музей літератури України"/>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845" y="714357"/>
            <a:ext cx="2500330" cy="3143272"/>
          </a:xfrm>
          <a:prstGeom prst="rect">
            <a:avLst/>
          </a:prstGeom>
          <a:noFill/>
          <a:ln>
            <a:noFill/>
          </a:ln>
        </p:spPr>
      </p:pic>
      <p:sp>
        <p:nvSpPr>
          <p:cNvPr id="5" name="Прямоугольник 4"/>
          <p:cNvSpPr/>
          <p:nvPr/>
        </p:nvSpPr>
        <p:spPr>
          <a:xfrm>
            <a:off x="214282" y="4572007"/>
            <a:ext cx="2857520" cy="1169551"/>
          </a:xfrm>
          <a:prstGeom prst="rect">
            <a:avLst/>
          </a:prstGeom>
        </p:spPr>
        <p:txBody>
          <a:bodyPr wrap="square">
            <a:spAutoFit/>
          </a:bodyPr>
          <a:lstStyle/>
          <a:p>
            <a:r>
              <a:rPr lang="ru-RU" sz="1400" dirty="0" err="1" smtClean="0"/>
              <a:t>Невідомий</a:t>
            </a:r>
            <a:r>
              <a:rPr lang="ru-RU" sz="1400" dirty="0" smtClean="0"/>
              <a:t> художник. Портрет </a:t>
            </a:r>
          </a:p>
          <a:p>
            <a:r>
              <a:rPr lang="ru-RU" sz="1400" dirty="0" smtClean="0"/>
              <a:t>Г. С. Сковороди у </a:t>
            </a:r>
            <a:r>
              <a:rPr lang="ru-RU" sz="1400" dirty="0" err="1" smtClean="0"/>
              <a:t>молодості</a:t>
            </a:r>
            <a:r>
              <a:rPr lang="ru-RU" sz="1400" dirty="0" smtClean="0"/>
              <a:t> І половина ХІХ ст. Полотно, </a:t>
            </a:r>
            <a:r>
              <a:rPr lang="ru-RU" sz="1400" dirty="0" err="1" smtClean="0"/>
              <a:t>олія</a:t>
            </a:r>
            <a:r>
              <a:rPr lang="ru-RU" sz="1400" dirty="0" smtClean="0"/>
              <a:t> (79х63 см), </a:t>
            </a:r>
            <a:r>
              <a:rPr lang="ru-RU" sz="1400" dirty="0" err="1" smtClean="0"/>
              <a:t>Національний</a:t>
            </a:r>
            <a:r>
              <a:rPr lang="ru-RU" sz="1400" dirty="0" smtClean="0"/>
              <a:t> музей </a:t>
            </a:r>
            <a:r>
              <a:rPr lang="ru-RU" sz="1400" dirty="0" err="1" smtClean="0"/>
              <a:t>літератури</a:t>
            </a:r>
            <a:r>
              <a:rPr lang="ru-RU" sz="1400" dirty="0" smtClean="0"/>
              <a:t> </a:t>
            </a:r>
            <a:r>
              <a:rPr lang="ru-RU" sz="1400" dirty="0" err="1" smtClean="0"/>
              <a:t>України</a:t>
            </a:r>
            <a:endParaRPr lang="uk-UA" sz="1400" dirty="0"/>
          </a:p>
        </p:txBody>
      </p:sp>
    </p:spTree>
    <p:extLst>
      <p:ext uri="{BB962C8B-B14F-4D97-AF65-F5344CB8AC3E}">
        <p14:creationId xmlns="" xmlns:p14="http://schemas.microsoft.com/office/powerpoint/2010/main" val="3879928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5639" y="116632"/>
            <a:ext cx="4948362" cy="1126232"/>
          </a:xfrm>
        </p:spPr>
        <p:txBody>
          <a:bodyPr>
            <a:normAutofit/>
          </a:bodyPr>
          <a:lstStyle/>
          <a:p>
            <a:pPr algn="ctr"/>
            <a:r>
              <a:rPr lang="ru-RU" sz="1800" b="1" dirty="0" err="1"/>
              <a:t>Григорій</a:t>
            </a:r>
            <a:r>
              <a:rPr lang="ru-RU" sz="1800" b="1" dirty="0"/>
              <a:t> Савич Сковорода — новатор в </a:t>
            </a:r>
            <a:r>
              <a:rPr lang="ru-RU" sz="1800" b="1" dirty="0" err="1"/>
              <a:t>галузі</a:t>
            </a:r>
            <a:r>
              <a:rPr lang="ru-RU" sz="1800" b="1" dirty="0"/>
              <a:t> </a:t>
            </a:r>
            <a:r>
              <a:rPr lang="ru-RU" sz="1800" b="1" dirty="0" err="1"/>
              <a:t>вокальної</a:t>
            </a:r>
            <a:r>
              <a:rPr lang="ru-RU" sz="1800" b="1" dirty="0"/>
              <a:t> </a:t>
            </a:r>
            <a:r>
              <a:rPr lang="ru-RU" sz="1800" b="1" dirty="0" err="1"/>
              <a:t>педагогіки</a:t>
            </a:r>
            <a:r>
              <a:rPr lang="ru-RU" sz="1800" b="1" dirty="0"/>
              <a:t> </a:t>
            </a:r>
          </a:p>
        </p:txBody>
      </p:sp>
      <p:pic>
        <p:nvPicPr>
          <p:cNvPr id="7" name="Місце для вмісту 6" descr="Григорій Сковорода"/>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5576" y="3959424"/>
            <a:ext cx="1600200" cy="2263140"/>
          </a:xfrm>
          <a:prstGeom prst="rect">
            <a:avLst/>
          </a:prstGeom>
          <a:noFill/>
          <a:ln>
            <a:noFill/>
          </a:ln>
        </p:spPr>
      </p:pic>
      <p:graphicFrame>
        <p:nvGraphicFramePr>
          <p:cNvPr id="8" name="Таблиця 7"/>
          <p:cNvGraphicFramePr>
            <a:graphicFrameLocks noGrp="1"/>
          </p:cNvGraphicFramePr>
          <p:nvPr>
            <p:extLst>
              <p:ext uri="{D42A27DB-BD31-4B8C-83A1-F6EECF244321}">
                <p14:modId xmlns="" xmlns:p14="http://schemas.microsoft.com/office/powerpoint/2010/main" val="537474600"/>
              </p:ext>
            </p:extLst>
          </p:nvPr>
        </p:nvGraphicFramePr>
        <p:xfrm>
          <a:off x="2627784" y="4293096"/>
          <a:ext cx="8902824" cy="274320"/>
        </p:xfrm>
        <a:graphic>
          <a:graphicData uri="http://schemas.openxmlformats.org/drawingml/2006/table">
            <a:tbl>
              <a:tblPr/>
              <a:tblGrid>
                <a:gridCol w="8902824"/>
              </a:tblGrid>
              <a:tr h="0">
                <a:tc>
                  <a:txBody>
                    <a:bodyPr/>
                    <a:lstStyle/>
                    <a:p>
                      <a:endParaRPr lang="uk-UA" dirty="0"/>
                    </a:p>
                  </a:txBody>
                  <a:tcPr marL="0" marR="0" marT="0" marB="0">
                    <a:lnL>
                      <a:noFill/>
                    </a:lnL>
                    <a:lnR>
                      <a:noFill/>
                    </a:lnR>
                    <a:lnT>
                      <a:noFill/>
                    </a:lnT>
                    <a:lnB>
                      <a:noFill/>
                    </a:lnB>
                  </a:tcPr>
                </a:tc>
              </a:tr>
            </a:tbl>
          </a:graphicData>
        </a:graphic>
      </p:graphicFrame>
      <p:pic>
        <p:nvPicPr>
          <p:cNvPr id="1028" name="Picture 4" descr="http://3.bp.blogspot.com/-fIeE1Qsf1kU/UE4kRmopSmI/AAAAAAAAAFk/VyRPeVjbfU0/s1600/григ.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3" y="332656"/>
            <a:ext cx="3024336" cy="3168352"/>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Прямокутник 10"/>
          <p:cNvSpPr/>
          <p:nvPr/>
        </p:nvSpPr>
        <p:spPr>
          <a:xfrm>
            <a:off x="3347864" y="1268761"/>
            <a:ext cx="5688632" cy="5262979"/>
          </a:xfrm>
          <a:prstGeom prst="rect">
            <a:avLst/>
          </a:prstGeom>
        </p:spPr>
        <p:txBody>
          <a:bodyPr wrap="square">
            <a:spAutoFit/>
          </a:bodyPr>
          <a:lstStyle/>
          <a:p>
            <a:r>
              <a:rPr lang="uk-UA" sz="1400" dirty="0" smtClean="0"/>
              <a:t>Виняткові музичні здібності – досконалий слух, чудовий голос, володіння багатьма інструментами, талант композитора і педагога – були засобом передавати філософію буття й світобачення, сутність якого називаємо нині національною бароковою традицією, що, власне, визначає засади українського музичного бароко. Вона виявляється насамперед в образній сфері, спрямованій на внутрішній світ людини та сприйняття навколишнього світу крізь дуалізм самого буття з його протиставленням добра і зла, духовного і тілесного, земного і горішнього, життя і смерті. Ця сутність бринить в особливій музичній мові – проникливій, сердечній, зрозумілій </a:t>
            </a:r>
            <a:r>
              <a:rPr lang="uk-UA" sz="1400" dirty="0" err="1" smtClean="0"/>
              <a:t>усім.Музично-поетична</a:t>
            </a:r>
            <a:r>
              <a:rPr lang="uk-UA" sz="1400" dirty="0" smtClean="0"/>
              <a:t> </a:t>
            </a:r>
            <a:r>
              <a:rPr lang="uk-UA" sz="1400" dirty="0"/>
              <a:t>творчість Григорія Савича Сковороди представлена кантами й піснями. За життя автора його пісні не друкувалися. Їх співали прості люди скрізь по Україні, ці пісні ще й досі побутують у </a:t>
            </a:r>
            <a:r>
              <a:rPr lang="uk-UA" sz="1400" dirty="0" smtClean="0"/>
              <a:t>народних «</a:t>
            </a:r>
            <a:r>
              <a:rPr lang="uk-UA" sz="1400" dirty="0"/>
              <a:t>редакціях» та переробках. Лише декілька пісень знаходяться у рукописних збірниках кінця </a:t>
            </a:r>
            <a:r>
              <a:rPr lang="en-US" sz="1400" dirty="0"/>
              <a:t>XVIII — </a:t>
            </a:r>
            <a:r>
              <a:rPr lang="uk-UA" sz="1400" dirty="0"/>
              <a:t>початку </a:t>
            </a:r>
            <a:r>
              <a:rPr lang="en-US" sz="1400" dirty="0"/>
              <a:t>XIX </a:t>
            </a:r>
            <a:r>
              <a:rPr lang="uk-UA" sz="1400" dirty="0"/>
              <a:t>ст. </a:t>
            </a:r>
            <a:endParaRPr lang="en-US" sz="1400" dirty="0" smtClean="0"/>
          </a:p>
          <a:p>
            <a:r>
              <a:rPr lang="uk-UA" sz="1400" dirty="0" smtClean="0"/>
              <a:t>Відомий </a:t>
            </a:r>
            <a:r>
              <a:rPr lang="uk-UA" sz="1400" dirty="0"/>
              <a:t>дослідник українського музичного мистецтва О.Я. </a:t>
            </a:r>
            <a:r>
              <a:rPr lang="uk-UA" sz="1400" dirty="0" err="1"/>
              <a:t>Шреєр</a:t>
            </a:r>
            <a:r>
              <a:rPr lang="uk-UA" sz="1400" dirty="0"/>
              <a:t> — Ткаченко писала: «Пісні Г.С. Сковороди — це новий і значний етап у розвитку камерної вокальної музики», зокрема пісні-романси</a:t>
            </a:r>
            <a:r>
              <a:rPr lang="uk-UA" sz="1400" dirty="0" smtClean="0"/>
              <a:t>.</a:t>
            </a:r>
            <a:r>
              <a:rPr lang="ru-RU" sz="1400" dirty="0"/>
              <a:t> </a:t>
            </a:r>
            <a:endParaRPr lang="en-US" sz="1400" dirty="0" smtClean="0"/>
          </a:p>
          <a:p>
            <a:r>
              <a:rPr lang="ru-RU" sz="1400" dirty="0" err="1" smtClean="0"/>
              <a:t>Характеризуючи</a:t>
            </a:r>
            <a:r>
              <a:rPr lang="ru-RU" sz="1400" dirty="0" smtClean="0"/>
              <a:t> </a:t>
            </a:r>
            <a:r>
              <a:rPr lang="ru-RU" sz="1400" dirty="0" err="1"/>
              <a:t>пісенну</a:t>
            </a:r>
            <a:r>
              <a:rPr lang="ru-RU" sz="1400" dirty="0"/>
              <a:t> </a:t>
            </a:r>
            <a:r>
              <a:rPr lang="ru-RU" sz="1400" dirty="0" err="1"/>
              <a:t>спадщину</a:t>
            </a:r>
            <a:r>
              <a:rPr lang="ru-RU" sz="1400" dirty="0"/>
              <a:t> Г. Сковороди, </a:t>
            </a:r>
            <a:r>
              <a:rPr lang="ru-RU" sz="1400" dirty="0" err="1"/>
              <a:t>досліджуючи</a:t>
            </a:r>
            <a:r>
              <a:rPr lang="ru-RU" sz="1400" dirty="0"/>
              <a:t> </a:t>
            </a:r>
            <a:r>
              <a:rPr lang="ru-RU" sz="1400" dirty="0" err="1"/>
              <a:t>його</a:t>
            </a:r>
            <a:r>
              <a:rPr lang="ru-RU" sz="1400" dirty="0"/>
              <a:t> </a:t>
            </a:r>
            <a:r>
              <a:rPr lang="ru-RU" sz="1400" dirty="0" err="1"/>
              <a:t>творчість</a:t>
            </a:r>
            <a:r>
              <a:rPr lang="ru-RU" sz="1400" dirty="0"/>
              <a:t> та </a:t>
            </a:r>
            <a:r>
              <a:rPr lang="ru-RU" sz="1400" dirty="0" err="1"/>
              <a:t>біографію</a:t>
            </a:r>
            <a:r>
              <a:rPr lang="ru-RU" sz="1400" dirty="0"/>
              <a:t>, </a:t>
            </a:r>
            <a:r>
              <a:rPr lang="ru-RU" sz="1400" dirty="0" err="1"/>
              <a:t>можна</a:t>
            </a:r>
            <a:r>
              <a:rPr lang="ru-RU" sz="1400" dirty="0"/>
              <a:t> </a:t>
            </a:r>
            <a:r>
              <a:rPr lang="ru-RU" sz="1400" dirty="0" err="1"/>
              <a:t>констатувати</a:t>
            </a:r>
            <a:r>
              <a:rPr lang="ru-RU" sz="1400" dirty="0"/>
              <a:t> той факт, </a:t>
            </a:r>
            <a:r>
              <a:rPr lang="ru-RU" sz="1400" dirty="0" err="1"/>
              <a:t>що</a:t>
            </a:r>
            <a:r>
              <a:rPr lang="ru-RU" sz="1400" dirty="0"/>
              <a:t> </a:t>
            </a:r>
            <a:r>
              <a:rPr lang="ru-RU" sz="1400" dirty="0" smtClean="0"/>
              <a:t>Сковорода </a:t>
            </a:r>
            <a:r>
              <a:rPr lang="ru-RU" sz="1400" dirty="0" err="1"/>
              <a:t>був</a:t>
            </a:r>
            <a:r>
              <a:rPr lang="ru-RU" sz="1400" dirty="0"/>
              <a:t> </a:t>
            </a:r>
            <a:r>
              <a:rPr lang="ru-RU" sz="1400" dirty="0" err="1"/>
              <a:t>музикантом</a:t>
            </a:r>
            <a:r>
              <a:rPr lang="ru-RU" sz="1400" dirty="0"/>
              <a:t>, </a:t>
            </a:r>
            <a:r>
              <a:rPr lang="ru-RU" sz="1400" dirty="0" err="1"/>
              <a:t>співаком</a:t>
            </a:r>
            <a:r>
              <a:rPr lang="ru-RU" sz="1400" dirty="0"/>
              <a:t>, композитором та педагогом — </a:t>
            </a:r>
            <a:r>
              <a:rPr lang="ru-RU" sz="1400" dirty="0" err="1"/>
              <a:t>вокалістом</a:t>
            </a:r>
            <a:r>
              <a:rPr lang="ru-RU" sz="1400" dirty="0"/>
              <a:t> «сладкозвучия».</a:t>
            </a:r>
            <a:endParaRPr lang="uk-UA" sz="1400" dirty="0"/>
          </a:p>
        </p:txBody>
      </p:sp>
    </p:spTree>
    <p:extLst>
      <p:ext uri="{BB962C8B-B14F-4D97-AF65-F5344CB8AC3E}">
        <p14:creationId xmlns="" xmlns:p14="http://schemas.microsoft.com/office/powerpoint/2010/main" val="17087399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43306" y="428604"/>
            <a:ext cx="5286412" cy="4786346"/>
          </a:xfrm>
        </p:spPr>
        <p:txBody>
          <a:bodyPr>
            <a:noAutofit/>
          </a:bodyPr>
          <a:lstStyle/>
          <a:p>
            <a:r>
              <a:rPr lang="en-US" sz="1400" dirty="0" smtClean="0"/>
              <a:t/>
            </a:r>
            <a:br>
              <a:rPr lang="en-US" sz="1400" dirty="0" smtClean="0"/>
            </a:br>
            <a:r>
              <a:rPr lang="en-US" sz="1400" dirty="0" smtClean="0"/>
              <a:t/>
            </a:r>
            <a:br>
              <a:rPr lang="en-US" sz="1400" dirty="0" smtClean="0"/>
            </a:br>
            <a:r>
              <a:rPr lang="uk-UA" sz="1400" b="1" dirty="0" smtClean="0"/>
              <a:t>Щодо музичних здібностей письменника варто зазначити, що одним співом вони не обмежилися.  Григорій Сковорода  опанував декілька музичних інструментів. Він грав на:сопілці; флейті; скрипці; </a:t>
            </a:r>
            <a:r>
              <a:rPr lang="uk-UA" sz="1400" b="1" dirty="0" err="1" smtClean="0"/>
              <a:t>гуслях</a:t>
            </a:r>
            <a:r>
              <a:rPr lang="uk-UA" sz="1400" b="1" dirty="0" smtClean="0"/>
              <a:t>; лірі; бандурі . На жаль, не вдалося знайти зроблені рукою Сковороди записи мелодій.</a:t>
            </a:r>
            <a:br>
              <a:rPr lang="uk-UA" sz="1400" b="1" dirty="0" smtClean="0"/>
            </a:br>
            <a:r>
              <a:rPr lang="uk-UA" sz="1400" b="1" dirty="0" smtClean="0"/>
              <a:t> Деякі з них збереглися завдяки народним виконавцям, які передавали їх із покоління в покоління. Його пісні співали українські рапсоди-бандуристи, лірники, мандрівні дяки, чумаки, зазнаючи змін внаслідок плину часу. відомі його сатирична пісня "Всякому городу </a:t>
            </a:r>
            <a:r>
              <a:rPr lang="uk-UA" sz="1400" b="1" dirty="0" err="1" smtClean="0"/>
              <a:t>нрав</a:t>
            </a:r>
            <a:r>
              <a:rPr lang="uk-UA" sz="1400" b="1" dirty="0" smtClean="0"/>
              <a:t> і права", ліричні канти, а пісню "Ах пішли мої літа" було надруковано з нотами ще за життя Сковороди в "Богогласнику" </a:t>
            </a:r>
            <a:br>
              <a:rPr lang="uk-UA" sz="1400" b="1" dirty="0" smtClean="0"/>
            </a:br>
            <a:r>
              <a:rPr lang="uk-UA" sz="1400" b="1" dirty="0" smtClean="0"/>
              <a:t>Так само для своїх пісень він обрав простоту й сердечність. </a:t>
            </a:r>
            <a:br>
              <a:rPr lang="uk-UA" sz="1400" b="1" dirty="0" smtClean="0"/>
            </a:br>
            <a:r>
              <a:rPr lang="uk-UA" sz="1400" b="1" dirty="0" smtClean="0"/>
              <a:t>. </a:t>
            </a:r>
            <a:r>
              <a:rPr lang="uk-UA" sz="1400" dirty="0" smtClean="0"/>
              <a:t/>
            </a:r>
            <a:br>
              <a:rPr lang="uk-UA" sz="1400" dirty="0" smtClean="0"/>
            </a:br>
            <a:endParaRPr lang="uk-UA" sz="1400" dirty="0"/>
          </a:p>
        </p:txBody>
      </p:sp>
      <p:sp>
        <p:nvSpPr>
          <p:cNvPr id="3" name="Содержимое 2"/>
          <p:cNvSpPr>
            <a:spLocks noGrp="1"/>
          </p:cNvSpPr>
          <p:nvPr>
            <p:ph idx="1"/>
          </p:nvPr>
        </p:nvSpPr>
        <p:spPr>
          <a:xfrm>
            <a:off x="357158" y="4500570"/>
            <a:ext cx="2714644" cy="1214445"/>
          </a:xfrm>
        </p:spPr>
        <p:txBody>
          <a:bodyPr>
            <a:normAutofit/>
          </a:bodyPr>
          <a:lstStyle/>
          <a:p>
            <a:pPr algn="ctr">
              <a:buNone/>
            </a:pPr>
            <a:r>
              <a:rPr lang="ru-RU" sz="1400" dirty="0" smtClean="0"/>
              <a:t>«Портрет </a:t>
            </a:r>
            <a:r>
              <a:rPr lang="ru-RU" sz="1400" dirty="0" err="1" smtClean="0"/>
              <a:t>Григорія</a:t>
            </a:r>
            <a:r>
              <a:rPr lang="ru-RU" sz="1400" dirty="0" smtClean="0"/>
              <a:t> Сковороди». </a:t>
            </a:r>
          </a:p>
          <a:p>
            <a:pPr algn="ctr"/>
            <a:r>
              <a:rPr lang="ru-RU" sz="1400" dirty="0" smtClean="0"/>
              <a:t>Фреска </a:t>
            </a:r>
            <a:r>
              <a:rPr lang="ru-RU" sz="1400" dirty="0" err="1" smtClean="0"/>
              <a:t>Катерини</a:t>
            </a:r>
            <a:r>
              <a:rPr lang="ru-RU" sz="1400" dirty="0" smtClean="0"/>
              <a:t> Ткаченко. 2010 р.</a:t>
            </a:r>
            <a:endParaRPr lang="uk-UA" sz="1400" dirty="0"/>
          </a:p>
        </p:txBody>
      </p:sp>
      <p:pic>
        <p:nvPicPr>
          <p:cNvPr id="35842" name="Picture 2" descr="http://mus.art.co.ua/wp-content/uploads/2018/01/skovoroda-z-sopilkoyu.jpg"/>
          <p:cNvPicPr>
            <a:picLocks noChangeAspect="1" noChangeArrowheads="1"/>
          </p:cNvPicPr>
          <p:nvPr/>
        </p:nvPicPr>
        <p:blipFill>
          <a:blip r:embed="rId2" cstate="print"/>
          <a:srcRect/>
          <a:stretch>
            <a:fillRect/>
          </a:stretch>
        </p:blipFill>
        <p:spPr bwMode="auto">
          <a:xfrm>
            <a:off x="142844" y="214290"/>
            <a:ext cx="3143272" cy="4000528"/>
          </a:xfrm>
          <a:prstGeom prst="rect">
            <a:avLst/>
          </a:prstGeom>
          <a:noFill/>
        </p:spPr>
      </p:pic>
      <p:sp>
        <p:nvSpPr>
          <p:cNvPr id="35844" name="AutoShape 4" descr="Вітаємо Сокур О.М. Вітаємо Шевчук Н.В. | Тростянецька селищна територіальна  громада Вінницька область, Гайсинський райо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
        <p:nvSpPr>
          <p:cNvPr id="35846" name="AutoShape 6" descr="https://nastunya.com/downloads/free/orn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pic>
        <p:nvPicPr>
          <p:cNvPr id="7" name="Рисунок 6" descr="Наш колектив | Хмельницький ОЦТКУМ"/>
          <p:cNvPicPr/>
          <p:nvPr/>
        </p:nvPicPr>
        <p:blipFill>
          <a:blip r:embed="rId3" cstate="print"/>
          <a:srcRect/>
          <a:stretch>
            <a:fillRect/>
          </a:stretch>
        </p:blipFill>
        <p:spPr bwMode="auto">
          <a:xfrm>
            <a:off x="357158" y="5715016"/>
            <a:ext cx="8643998" cy="89027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рамка український орнамент"/>
          <p:cNvPicPr>
            <a:picLocks noGrp="1"/>
          </p:cNvPicPr>
          <p:nvPr>
            <p:ph idx="1"/>
          </p:nvPr>
        </p:nvPicPr>
        <p:blipFill>
          <a:blip r:embed="rId2" cstate="print"/>
          <a:srcRect/>
          <a:stretch>
            <a:fillRect/>
          </a:stretch>
        </p:blipFill>
        <p:spPr bwMode="auto">
          <a:xfrm>
            <a:off x="357158" y="142852"/>
            <a:ext cx="8643998" cy="6715148"/>
          </a:xfrm>
          <a:prstGeom prst="rect">
            <a:avLst/>
          </a:prstGeom>
          <a:noFill/>
          <a:ln w="9525">
            <a:noFill/>
            <a:miter lim="800000"/>
            <a:headEnd/>
            <a:tailEnd/>
          </a:ln>
        </p:spPr>
      </p:pic>
      <p:pic>
        <p:nvPicPr>
          <p:cNvPr id="6" name="Рисунок 5" descr="https://naurok.com.ua/uploads/files/4081/139648/151510_images/91.jpg"/>
          <p:cNvPicPr/>
          <p:nvPr/>
        </p:nvPicPr>
        <p:blipFill>
          <a:blip r:embed="rId3" cstate="print"/>
          <a:srcRect/>
          <a:stretch>
            <a:fillRect/>
          </a:stretch>
        </p:blipFill>
        <p:spPr bwMode="auto">
          <a:xfrm>
            <a:off x="1142976" y="571480"/>
            <a:ext cx="7000924" cy="4786346"/>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2" y="457200"/>
            <a:ext cx="4491608" cy="523528"/>
          </a:xfrm>
        </p:spPr>
        <p:txBody>
          <a:bodyPr>
            <a:noAutofit/>
          </a:bodyPr>
          <a:lstStyle/>
          <a:p>
            <a:pPr algn="ctr"/>
            <a:r>
              <a:rPr lang="uk-UA" sz="1800" dirty="0" smtClean="0"/>
              <a:t>Григорій Савич Сковорода і сучасність</a:t>
            </a:r>
            <a:endParaRPr lang="uk-UA" sz="1800" dirty="0"/>
          </a:p>
        </p:txBody>
      </p:sp>
      <p:pic>
        <p:nvPicPr>
          <p:cNvPr id="5" name="Місце для вмісту 4" descr="Фотография Киев, Украина. Памятник Григорию Сковороде | Фотобанк  ГеоФото/GeoPhoto | GetImages Group"/>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980728"/>
            <a:ext cx="3024336" cy="4824536"/>
          </a:xfrm>
          <a:prstGeom prst="rect">
            <a:avLst/>
          </a:prstGeom>
          <a:noFill/>
          <a:ln>
            <a:noFill/>
          </a:ln>
        </p:spPr>
      </p:pic>
      <p:sp>
        <p:nvSpPr>
          <p:cNvPr id="3" name="Прямокутник 2"/>
          <p:cNvSpPr/>
          <p:nvPr/>
        </p:nvSpPr>
        <p:spPr>
          <a:xfrm>
            <a:off x="3491880" y="1052736"/>
            <a:ext cx="5472608" cy="5293757"/>
          </a:xfrm>
          <a:prstGeom prst="rect">
            <a:avLst/>
          </a:prstGeom>
        </p:spPr>
        <p:txBody>
          <a:bodyPr wrap="square">
            <a:spAutoFit/>
          </a:bodyPr>
          <a:lstStyle/>
          <a:p>
            <a:r>
              <a:rPr lang="ru-RU" sz="1600" dirty="0"/>
              <a:t>У </a:t>
            </a:r>
            <a:r>
              <a:rPr lang="ru-RU" sz="1600" dirty="0" err="1"/>
              <a:t>мандрах</a:t>
            </a:r>
            <a:r>
              <a:rPr lang="ru-RU" sz="1600" dirty="0"/>
              <a:t> </a:t>
            </a:r>
            <a:r>
              <a:rPr lang="ru-RU" sz="1600" dirty="0" smtClean="0"/>
              <a:t>Сковорода </a:t>
            </a:r>
            <a:r>
              <a:rPr lang="ru-RU" sz="1600" dirty="0" err="1"/>
              <a:t>провів</a:t>
            </a:r>
            <a:r>
              <a:rPr lang="ru-RU" sz="1600" dirty="0"/>
              <a:t> </a:t>
            </a:r>
            <a:r>
              <a:rPr lang="ru-RU" sz="1600" dirty="0" err="1"/>
              <a:t>понад</a:t>
            </a:r>
            <a:r>
              <a:rPr lang="ru-RU" sz="1600" dirty="0"/>
              <a:t> 20 </a:t>
            </a:r>
            <a:r>
              <a:rPr lang="ru-RU" sz="1600" dirty="0" err="1"/>
              <a:t>років</a:t>
            </a:r>
            <a:r>
              <a:rPr lang="ru-RU" sz="1600" dirty="0"/>
              <a:t>: </a:t>
            </a:r>
            <a:r>
              <a:rPr lang="ru-RU" sz="1600" dirty="0" err="1"/>
              <a:t>зупинявся</a:t>
            </a:r>
            <a:r>
              <a:rPr lang="ru-RU" sz="1600" dirty="0"/>
              <a:t> у </a:t>
            </a:r>
            <a:r>
              <a:rPr lang="ru-RU" sz="1600" dirty="0" err="1"/>
              <a:t>своїх</a:t>
            </a:r>
            <a:r>
              <a:rPr lang="ru-RU" sz="1600" dirty="0"/>
              <a:t> </a:t>
            </a:r>
            <a:r>
              <a:rPr lang="ru-RU" sz="1600" dirty="0" err="1"/>
              <a:t>знайомих</a:t>
            </a:r>
            <a:r>
              <a:rPr lang="ru-RU" sz="1600" dirty="0"/>
              <a:t> та </a:t>
            </a:r>
            <a:r>
              <a:rPr lang="ru-RU" sz="1600" dirty="0" err="1"/>
              <a:t>учнів</a:t>
            </a:r>
            <a:r>
              <a:rPr lang="ru-RU" sz="1600" dirty="0"/>
              <a:t>, спав по 4 </a:t>
            </a:r>
            <a:r>
              <a:rPr lang="ru-RU" sz="1600" dirty="0" err="1"/>
              <a:t>години</a:t>
            </a:r>
            <a:r>
              <a:rPr lang="ru-RU" sz="1600" dirty="0"/>
              <a:t> на </a:t>
            </a:r>
            <a:r>
              <a:rPr lang="ru-RU" sz="1600" dirty="0" err="1"/>
              <a:t>добу</a:t>
            </a:r>
            <a:r>
              <a:rPr lang="ru-RU" sz="1600" dirty="0"/>
              <a:t>, </a:t>
            </a:r>
            <a:r>
              <a:rPr lang="ru-RU" sz="1600" dirty="0" err="1"/>
              <a:t>грав</a:t>
            </a:r>
            <a:r>
              <a:rPr lang="ru-RU" sz="1600" dirty="0"/>
              <a:t> на </a:t>
            </a:r>
            <a:r>
              <a:rPr lang="ru-RU" sz="1600" dirty="0" err="1"/>
              <a:t>сопілці</a:t>
            </a:r>
            <a:r>
              <a:rPr lang="ru-RU" sz="1600" dirty="0"/>
              <a:t>, </a:t>
            </a:r>
            <a:r>
              <a:rPr lang="ru-RU" sz="1600" dirty="0" err="1"/>
              <a:t>багато</a:t>
            </a:r>
            <a:r>
              <a:rPr lang="ru-RU" sz="1600" dirty="0"/>
              <a:t> писав, </a:t>
            </a:r>
            <a:r>
              <a:rPr lang="ru-RU" sz="1600" dirty="0" err="1"/>
              <a:t>хоч</a:t>
            </a:r>
            <a:r>
              <a:rPr lang="ru-RU" sz="1600" dirty="0"/>
              <a:t> за </a:t>
            </a:r>
            <a:r>
              <a:rPr lang="ru-RU" sz="1600" dirty="0" err="1"/>
              <a:t>життя</a:t>
            </a:r>
            <a:r>
              <a:rPr lang="ru-RU" sz="1600" dirty="0"/>
              <a:t> не видав </a:t>
            </a:r>
            <a:r>
              <a:rPr lang="ru-RU" sz="1600" dirty="0" err="1"/>
              <a:t>жодної</a:t>
            </a:r>
            <a:r>
              <a:rPr lang="ru-RU" sz="1600" dirty="0"/>
              <a:t> </a:t>
            </a:r>
            <a:r>
              <a:rPr lang="ru-RU" sz="1600" dirty="0" err="1"/>
              <a:t>своєї</a:t>
            </a:r>
            <a:r>
              <a:rPr lang="ru-RU" sz="1600" dirty="0"/>
              <a:t> книжки. </a:t>
            </a:r>
            <a:r>
              <a:rPr lang="ru-RU" sz="1600" dirty="0" smtClean="0"/>
              <a:t>У </a:t>
            </a:r>
            <a:r>
              <a:rPr lang="ru-RU" sz="1600" dirty="0" err="1"/>
              <a:t>своїх</a:t>
            </a:r>
            <a:r>
              <a:rPr lang="ru-RU" sz="1600" dirty="0"/>
              <a:t> </a:t>
            </a:r>
            <a:r>
              <a:rPr lang="ru-RU" sz="1600" dirty="0" err="1"/>
              <a:t>творах</a:t>
            </a:r>
            <a:r>
              <a:rPr lang="ru-RU" sz="1600" dirty="0"/>
              <a:t> </a:t>
            </a:r>
            <a:r>
              <a:rPr lang="ru-RU" sz="1600" dirty="0" smtClean="0"/>
              <a:t> </a:t>
            </a:r>
            <a:r>
              <a:rPr lang="ru-RU" sz="1600" dirty="0" err="1" smtClean="0"/>
              <a:t>він</a:t>
            </a:r>
            <a:r>
              <a:rPr lang="ru-RU" sz="1600" dirty="0" smtClean="0"/>
              <a:t> </a:t>
            </a:r>
            <a:r>
              <a:rPr lang="ru-RU" sz="1600" dirty="0" err="1" smtClean="0"/>
              <a:t>вчить</a:t>
            </a:r>
            <a:r>
              <a:rPr lang="ru-RU" sz="1600" dirty="0" smtClean="0"/>
              <a:t> </a:t>
            </a:r>
            <a:r>
              <a:rPr lang="ru-RU" sz="1600" dirty="0" err="1" smtClean="0"/>
              <a:t>вчить</a:t>
            </a:r>
            <a:r>
              <a:rPr lang="ru-RU" sz="1600" dirty="0" smtClean="0"/>
              <a:t> </a:t>
            </a:r>
            <a:r>
              <a:rPr lang="ru-RU" sz="1600" dirty="0"/>
              <a:t>кожного з нас:</a:t>
            </a:r>
            <a:r>
              <a:rPr lang="ru-RU" sz="1600" b="1" dirty="0"/>
              <a:t> «</a:t>
            </a:r>
            <a:r>
              <a:rPr lang="ru-RU" sz="1600" b="1" dirty="0" err="1"/>
              <a:t>Шукаємо</a:t>
            </a:r>
            <a:r>
              <a:rPr lang="ru-RU" sz="1600" b="1" dirty="0"/>
              <a:t> </a:t>
            </a:r>
            <a:r>
              <a:rPr lang="ru-RU" sz="1600" b="1" dirty="0" err="1"/>
              <a:t>щастя</a:t>
            </a:r>
            <a:r>
              <a:rPr lang="ru-RU" sz="1600" b="1" dirty="0"/>
              <a:t> по сторонах, по </a:t>
            </a:r>
            <a:r>
              <a:rPr lang="ru-RU" sz="1600" b="1" dirty="0" err="1"/>
              <a:t>віках</a:t>
            </a:r>
            <a:r>
              <a:rPr lang="ru-RU" sz="1600" b="1" dirty="0"/>
              <a:t>, по станах. А </a:t>
            </a:r>
            <a:r>
              <a:rPr lang="ru-RU" sz="1600" b="1" dirty="0" err="1"/>
              <a:t>воно</a:t>
            </a:r>
            <a:r>
              <a:rPr lang="ru-RU" sz="1600" b="1" dirty="0"/>
              <a:t> </a:t>
            </a:r>
            <a:r>
              <a:rPr lang="ru-RU" sz="1600" b="1" dirty="0" err="1"/>
              <a:t>скрізь</a:t>
            </a:r>
            <a:r>
              <a:rPr lang="ru-RU" sz="1600" b="1" dirty="0"/>
              <a:t> і </a:t>
            </a:r>
            <a:r>
              <a:rPr lang="ru-RU" sz="1600" b="1" dirty="0" err="1"/>
              <a:t>завжди</a:t>
            </a:r>
            <a:r>
              <a:rPr lang="ru-RU" sz="1600" b="1" dirty="0"/>
              <a:t> з нами, як </a:t>
            </a:r>
            <a:r>
              <a:rPr lang="ru-RU" sz="1600" b="1" dirty="0" err="1"/>
              <a:t>риба</a:t>
            </a:r>
            <a:r>
              <a:rPr lang="ru-RU" sz="1600" b="1" dirty="0"/>
              <a:t> у </a:t>
            </a:r>
            <a:r>
              <a:rPr lang="ru-RU" sz="1600" b="1" dirty="0" err="1"/>
              <a:t>воді</a:t>
            </a:r>
            <a:r>
              <a:rPr lang="ru-RU" sz="1600" b="1" dirty="0"/>
              <a:t>, так ми в </a:t>
            </a:r>
            <a:r>
              <a:rPr lang="ru-RU" sz="1600" b="1" dirty="0" err="1"/>
              <a:t>ньому</a:t>
            </a:r>
            <a:r>
              <a:rPr lang="ru-RU" sz="1600" b="1" dirty="0"/>
              <a:t>. Не </a:t>
            </a:r>
            <a:r>
              <a:rPr lang="ru-RU" sz="1600" b="1" dirty="0" err="1"/>
              <a:t>шукай</a:t>
            </a:r>
            <a:r>
              <a:rPr lang="ru-RU" sz="1600" b="1" dirty="0"/>
              <a:t> </a:t>
            </a:r>
            <a:r>
              <a:rPr lang="ru-RU" sz="1600" b="1" dirty="0" err="1"/>
              <a:t>його</a:t>
            </a:r>
            <a:r>
              <a:rPr lang="ru-RU" sz="1600" b="1" dirty="0"/>
              <a:t> </a:t>
            </a:r>
            <a:r>
              <a:rPr lang="ru-RU" sz="1600" b="1" dirty="0" err="1"/>
              <a:t>ніде</a:t>
            </a:r>
            <a:r>
              <a:rPr lang="ru-RU" sz="1600" b="1" dirty="0"/>
              <a:t>, коли не </a:t>
            </a:r>
            <a:r>
              <a:rPr lang="ru-RU" sz="1600" b="1" dirty="0" err="1"/>
              <a:t>знайдеш</a:t>
            </a:r>
            <a:r>
              <a:rPr lang="ru-RU" sz="1600" b="1" dirty="0"/>
              <a:t> </a:t>
            </a:r>
            <a:r>
              <a:rPr lang="ru-RU" sz="1600" b="1" dirty="0" err="1"/>
              <a:t>скрізь</a:t>
            </a:r>
            <a:r>
              <a:rPr lang="ru-RU" sz="1600" b="1" dirty="0"/>
              <a:t>. </a:t>
            </a:r>
            <a:r>
              <a:rPr lang="ru-RU" sz="1600" b="1" dirty="0" err="1"/>
              <a:t>Воно</a:t>
            </a:r>
            <a:r>
              <a:rPr lang="ru-RU" sz="1600" b="1" dirty="0"/>
              <a:t> </a:t>
            </a:r>
            <a:r>
              <a:rPr lang="ru-RU" sz="1600" b="1" dirty="0" err="1"/>
              <a:t>преподібне</a:t>
            </a:r>
            <a:r>
              <a:rPr lang="ru-RU" sz="1600" b="1" dirty="0"/>
              <a:t> до </a:t>
            </a:r>
            <a:r>
              <a:rPr lang="ru-RU" sz="1600" b="1" dirty="0" err="1"/>
              <a:t>сонячного</a:t>
            </a:r>
            <a:r>
              <a:rPr lang="ru-RU" sz="1600" b="1" dirty="0"/>
              <a:t> </a:t>
            </a:r>
            <a:r>
              <a:rPr lang="ru-RU" sz="1600" b="1" dirty="0" err="1"/>
              <a:t>сіяння</a:t>
            </a:r>
            <a:r>
              <a:rPr lang="ru-RU" sz="1600" b="1" dirty="0"/>
              <a:t>: </a:t>
            </a:r>
            <a:r>
              <a:rPr lang="ru-RU" sz="1600" b="1" dirty="0" err="1"/>
              <a:t>відкрий</a:t>
            </a:r>
            <a:r>
              <a:rPr lang="ru-RU" sz="1600" b="1" dirty="0"/>
              <a:t> </a:t>
            </a:r>
            <a:r>
              <a:rPr lang="ru-RU" sz="1600" b="1" dirty="0" err="1"/>
              <a:t>тільки</a:t>
            </a:r>
            <a:r>
              <a:rPr lang="ru-RU" sz="1600" b="1" dirty="0"/>
              <a:t> </a:t>
            </a:r>
            <a:r>
              <a:rPr lang="ru-RU" sz="1600" b="1" dirty="0" err="1"/>
              <a:t>вхід</a:t>
            </a:r>
            <a:r>
              <a:rPr lang="ru-RU" sz="1600" b="1" dirty="0"/>
              <a:t> </a:t>
            </a:r>
            <a:r>
              <a:rPr lang="ru-RU" sz="1600" b="1" dirty="0" err="1"/>
              <a:t>йому</a:t>
            </a:r>
            <a:r>
              <a:rPr lang="ru-RU" sz="1600" b="1" dirty="0"/>
              <a:t> в душу свою».</a:t>
            </a:r>
            <a:r>
              <a:rPr lang="uk-UA" sz="1600" dirty="0" smtClean="0"/>
              <a:t>Творчість українського  Пророка  </a:t>
            </a:r>
            <a:r>
              <a:rPr lang="uk-UA" sz="1600" dirty="0"/>
              <a:t>не втрачає актуальності і нині. Вічними залишаються проблеми самопізнання, </a:t>
            </a:r>
            <a:r>
              <a:rPr lang="uk-UA" sz="1600" dirty="0" err="1"/>
              <a:t>сродної</a:t>
            </a:r>
            <a:r>
              <a:rPr lang="uk-UA" sz="1600" dirty="0"/>
              <a:t> праці, </a:t>
            </a:r>
            <a:r>
              <a:rPr lang="uk-UA" sz="1600" dirty="0" err="1"/>
              <a:t>міжлюдських</a:t>
            </a:r>
            <a:r>
              <a:rPr lang="uk-UA" sz="1600" dirty="0"/>
              <a:t> стосунків, пошуку </a:t>
            </a:r>
            <a:r>
              <a:rPr lang="uk-UA" sz="1600" dirty="0" smtClean="0"/>
              <a:t>щастя, </a:t>
            </a:r>
            <a:r>
              <a:rPr lang="ru-RU" sz="1600" dirty="0" err="1" smtClean="0"/>
              <a:t>пізнання</a:t>
            </a:r>
            <a:r>
              <a:rPr lang="ru-RU" sz="1600" dirty="0" smtClean="0"/>
              <a:t> себе, </a:t>
            </a:r>
            <a:r>
              <a:rPr lang="ru-RU" sz="1600" dirty="0"/>
              <a:t>а через себе </a:t>
            </a:r>
            <a:r>
              <a:rPr lang="ru-RU" sz="1600" dirty="0" err="1" smtClean="0"/>
              <a:t>усвідомлення</a:t>
            </a:r>
            <a:r>
              <a:rPr lang="ru-RU" sz="1600" dirty="0" smtClean="0"/>
              <a:t> </a:t>
            </a:r>
            <a:r>
              <a:rPr lang="ru-RU" sz="1600" dirty="0" err="1" smtClean="0"/>
              <a:t>свого</a:t>
            </a:r>
            <a:r>
              <a:rPr lang="ru-RU" sz="1600" dirty="0" smtClean="0"/>
              <a:t> </a:t>
            </a:r>
            <a:r>
              <a:rPr lang="ru-RU" sz="1600" dirty="0" err="1" smtClean="0"/>
              <a:t>місця</a:t>
            </a:r>
            <a:r>
              <a:rPr lang="ru-RU" sz="1600" dirty="0" smtClean="0"/>
              <a:t> </a:t>
            </a:r>
            <a:r>
              <a:rPr lang="ru-RU" sz="1600" dirty="0"/>
              <a:t>в </a:t>
            </a:r>
            <a:r>
              <a:rPr lang="ru-RU" sz="1600" dirty="0" err="1"/>
              <a:t>світі</a:t>
            </a:r>
            <a:r>
              <a:rPr lang="ru-RU" sz="1600" dirty="0"/>
              <a:t> і </a:t>
            </a:r>
            <a:r>
              <a:rPr lang="ru-RU" sz="1600" dirty="0" err="1" smtClean="0"/>
              <a:t>здійснення</a:t>
            </a:r>
            <a:r>
              <a:rPr lang="ru-RU" sz="1600" dirty="0" smtClean="0"/>
              <a:t>  </a:t>
            </a:r>
            <a:r>
              <a:rPr lang="ru-RU" sz="1600" dirty="0" err="1" smtClean="0"/>
              <a:t>свого</a:t>
            </a:r>
            <a:r>
              <a:rPr lang="ru-RU" sz="1600" dirty="0" smtClean="0"/>
              <a:t> </a:t>
            </a:r>
            <a:r>
              <a:rPr lang="ru-RU" sz="1600" dirty="0" err="1" smtClean="0"/>
              <a:t>неповторного</a:t>
            </a:r>
            <a:r>
              <a:rPr lang="ru-RU" sz="1600" dirty="0" smtClean="0"/>
              <a:t>  </a:t>
            </a:r>
            <a:r>
              <a:rPr lang="ru-RU" sz="1600" dirty="0" err="1"/>
              <a:t>покликання</a:t>
            </a:r>
            <a:r>
              <a:rPr lang="ru-RU" sz="1600" dirty="0" smtClean="0"/>
              <a:t>.</a:t>
            </a:r>
            <a:r>
              <a:rPr lang="uk-UA" sz="1600" dirty="0"/>
              <a:t> С</a:t>
            </a:r>
            <a:r>
              <a:rPr lang="uk-UA" sz="1600" dirty="0" smtClean="0"/>
              <a:t>падщина </a:t>
            </a:r>
            <a:r>
              <a:rPr lang="uk-UA" sz="1600" dirty="0"/>
              <a:t>Г. С. Сковороди є багатогранною, а головним закликом митця є формула щастя: «віра-свобода-любов». Творчість видатного українського філософа охоплює найрізноманітніші аспекти людського життя: науку, релігію, культуру, мистецтво. Цілком природно, що його ідеї є актуальними </a:t>
            </a:r>
            <a:r>
              <a:rPr lang="uk-UA" sz="1600" dirty="0" smtClean="0"/>
              <a:t>сьогод</a:t>
            </a:r>
            <a:r>
              <a:rPr lang="uk-UA" dirty="0" smtClean="0"/>
              <a:t>ні.</a:t>
            </a:r>
            <a:endParaRPr lang="uk-UA" dirty="0"/>
          </a:p>
        </p:txBody>
      </p:sp>
    </p:spTree>
    <p:extLst>
      <p:ext uri="{BB962C8B-B14F-4D97-AF65-F5344CB8AC3E}">
        <p14:creationId xmlns="" xmlns:p14="http://schemas.microsoft.com/office/powerpoint/2010/main" val="1572473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6050" y="142852"/>
            <a:ext cx="6205550" cy="1152548"/>
          </a:xfrm>
        </p:spPr>
        <p:txBody>
          <a:bodyPr>
            <a:normAutofit fontScale="90000"/>
          </a:bodyPr>
          <a:lstStyle/>
          <a:p>
            <a:pPr algn="ctr"/>
            <a:r>
              <a:rPr lang="uk-UA" sz="2400" dirty="0" smtClean="0"/>
              <a:t>Книги </a:t>
            </a:r>
            <a:r>
              <a:rPr lang="uk-UA" sz="2400" dirty="0" err="1" smtClean="0"/>
              <a:t>сковородинської</a:t>
            </a:r>
            <a:r>
              <a:rPr lang="uk-UA" sz="2400" dirty="0" smtClean="0"/>
              <a:t>  тематики фонду бібліотеки УКД: підручники, посібники</a:t>
            </a:r>
            <a:endParaRPr lang="uk-UA" sz="2400" dirty="0"/>
          </a:p>
        </p:txBody>
      </p:sp>
      <p:sp>
        <p:nvSpPr>
          <p:cNvPr id="3" name="Содержимое 2"/>
          <p:cNvSpPr>
            <a:spLocks noGrp="1"/>
          </p:cNvSpPr>
          <p:nvPr>
            <p:ph idx="1"/>
          </p:nvPr>
        </p:nvSpPr>
        <p:spPr/>
        <p:txBody>
          <a:bodyPr>
            <a:normAutofit fontScale="92500" lnSpcReduction="10000"/>
          </a:bodyPr>
          <a:lstStyle/>
          <a:p>
            <a:r>
              <a:rPr lang="uk-UA" sz="1400" b="1" dirty="0" smtClean="0"/>
              <a:t>Бичко А.К., Бичко І.В., </a:t>
            </a:r>
            <a:r>
              <a:rPr lang="uk-UA" sz="1400" b="1" dirty="0" err="1" smtClean="0"/>
              <a:t>Табачковська</a:t>
            </a:r>
            <a:r>
              <a:rPr lang="uk-UA" sz="1400" b="1" dirty="0" smtClean="0"/>
              <a:t> В.Г. Історія філософії: підручник. – К.: Либідь, 2001. – С.339 – 346.</a:t>
            </a:r>
          </a:p>
          <a:p>
            <a:r>
              <a:rPr lang="uk-UA" sz="1400" b="1" dirty="0" smtClean="0"/>
              <a:t>Бистрицький Є.К., </a:t>
            </a:r>
            <a:r>
              <a:rPr lang="uk-UA" sz="1400" b="1" dirty="0" err="1" smtClean="0"/>
              <a:t>Булатов</a:t>
            </a:r>
            <a:r>
              <a:rPr lang="uk-UA" sz="1400" b="1" dirty="0" smtClean="0"/>
              <a:t> М.О. та ін. Філософський енциклопедичний словник. – К.: Абрис, 2002. – С. 586.</a:t>
            </a:r>
          </a:p>
          <a:p>
            <a:r>
              <a:rPr lang="uk-UA" sz="1400" b="1" dirty="0" err="1" smtClean="0"/>
              <a:t>Булатов</a:t>
            </a:r>
            <a:r>
              <a:rPr lang="uk-UA" sz="1400" b="1" dirty="0" smtClean="0"/>
              <a:t> М.О. Філософський словник. – К.: </a:t>
            </a:r>
            <a:r>
              <a:rPr lang="uk-UA" sz="1400" b="1" dirty="0" err="1" smtClean="0"/>
              <a:t>Стилос</a:t>
            </a:r>
            <a:r>
              <a:rPr lang="uk-UA" sz="1400" b="1" dirty="0" smtClean="0"/>
              <a:t>, 2009. – С. 455  - 456.</a:t>
            </a:r>
          </a:p>
          <a:p>
            <a:r>
              <a:rPr lang="uk-UA" sz="1400" b="1" dirty="0" err="1" smtClean="0"/>
              <a:t>Вандишев</a:t>
            </a:r>
            <a:r>
              <a:rPr lang="uk-UA" sz="1400" b="1" dirty="0" smtClean="0"/>
              <a:t> В.М. Філософія: екскурс в історію вчень і понять: </a:t>
            </a:r>
            <a:r>
              <a:rPr lang="uk-UA" sz="1400" b="1" dirty="0" err="1" smtClean="0"/>
              <a:t>навч</a:t>
            </a:r>
            <a:r>
              <a:rPr lang="uk-UA" sz="1400" b="1" dirty="0" smtClean="0"/>
              <a:t>. </a:t>
            </a:r>
            <a:r>
              <a:rPr lang="uk-UA" sz="1400" b="1" dirty="0" err="1" smtClean="0"/>
              <a:t>посіб</a:t>
            </a:r>
            <a:r>
              <a:rPr lang="uk-UA" sz="1400" b="1" dirty="0" smtClean="0"/>
              <a:t>. – К.: Кондор, 2006. – С. 350 – 355.</a:t>
            </a:r>
          </a:p>
          <a:p>
            <a:r>
              <a:rPr lang="uk-UA" sz="1400" b="1" dirty="0" smtClean="0"/>
              <a:t>Волинка Г.І., Гусєв В.І., </a:t>
            </a:r>
            <a:r>
              <a:rPr lang="uk-UA" sz="1400" b="1" dirty="0" err="1" smtClean="0"/>
              <a:t>Мозгова</a:t>
            </a:r>
            <a:r>
              <a:rPr lang="uk-UA" sz="1400" b="1" dirty="0" smtClean="0"/>
              <a:t> Н.Г., Огородник І.В., Федів Ю.О. Історія філософії в її зв</a:t>
            </a:r>
            <a:r>
              <a:rPr lang="uk-UA" sz="1400" b="1" dirty="0" smtClean="0">
                <a:latin typeface="Arial"/>
                <a:cs typeface="Arial"/>
              </a:rPr>
              <a:t>’язку з освітою. – К.: Каравела, 2006. – С. 275 – 276.</a:t>
            </a:r>
          </a:p>
          <a:p>
            <a:r>
              <a:rPr lang="uk-UA" sz="1400" b="1" dirty="0" smtClean="0"/>
              <a:t>Волинка Г.І., Гусєв В.І. та ін. Вступ до філософії: історико-філософська пропедевтика. – К.: Вища школа, 1999. – С. 360 – 367.</a:t>
            </a:r>
          </a:p>
          <a:p>
            <a:r>
              <a:rPr lang="uk-UA" sz="1400" b="1" dirty="0" smtClean="0"/>
              <a:t>Вовк В.М. Історія філософії: опорний конспект лекцій: </a:t>
            </a:r>
            <a:r>
              <a:rPr lang="uk-UA" sz="1400" b="1" dirty="0" err="1" smtClean="0"/>
              <a:t>навч</a:t>
            </a:r>
            <a:r>
              <a:rPr lang="uk-UA" sz="1400" b="1" dirty="0" smtClean="0"/>
              <a:t>. </a:t>
            </a:r>
            <a:r>
              <a:rPr lang="uk-UA" sz="1400" b="1" dirty="0" err="1" smtClean="0"/>
              <a:t>посіб</a:t>
            </a:r>
            <a:r>
              <a:rPr lang="uk-UA" sz="1400" b="1" dirty="0" smtClean="0"/>
              <a:t>. – К.: </a:t>
            </a:r>
            <a:r>
              <a:rPr lang="uk-UA" sz="1400" b="1" dirty="0" err="1" smtClean="0"/>
              <a:t>Атіка</a:t>
            </a:r>
            <a:r>
              <a:rPr lang="uk-UA" sz="1400" b="1" dirty="0" smtClean="0"/>
              <a:t>, 2012, - С. 150 – 152.</a:t>
            </a:r>
          </a:p>
          <a:p>
            <a:r>
              <a:rPr lang="uk-UA" sz="1400" b="1" dirty="0" smtClean="0"/>
              <a:t>Возняк С., </a:t>
            </a:r>
            <a:r>
              <a:rPr lang="uk-UA" sz="1400" b="1" dirty="0" err="1" smtClean="0"/>
              <a:t>Голянич</a:t>
            </a:r>
            <a:r>
              <a:rPr lang="uk-UA" sz="1400" b="1" dirty="0" smtClean="0"/>
              <a:t> М., Москаленко Ю. Філософська думка в Україні: імена та ідеї. – Івано-Франківськ.: Плай, 2003. – С. 47 – 48.</a:t>
            </a:r>
          </a:p>
          <a:p>
            <a:r>
              <a:rPr lang="uk-UA" sz="1400" b="1" dirty="0" smtClean="0"/>
              <a:t>Горський В.С. Історія української філософії: курс лекцій. – К.: Наукова думка, 1998. – С. 84 – 104.</a:t>
            </a:r>
          </a:p>
          <a:p>
            <a:r>
              <a:rPr lang="uk-UA" sz="1400" b="1" dirty="0" smtClean="0"/>
              <a:t>Горський В.С., </a:t>
            </a:r>
            <a:r>
              <a:rPr lang="uk-UA" sz="1400" b="1" dirty="0" err="1" smtClean="0"/>
              <a:t>Кислюк</a:t>
            </a:r>
            <a:r>
              <a:rPr lang="uk-UA" sz="1400" b="1" dirty="0" smtClean="0"/>
              <a:t> К.В. Історія української філософії: підручник. – К.: Либідь, 2004. – С. 124 – 155.</a:t>
            </a:r>
          </a:p>
          <a:p>
            <a:r>
              <a:rPr lang="uk-UA" sz="1400" b="1" dirty="0" smtClean="0"/>
              <a:t>Давня українська література: хрестоматія / </a:t>
            </a:r>
            <a:r>
              <a:rPr lang="uk-UA" sz="1400" b="1" dirty="0" err="1" smtClean="0"/>
              <a:t>Упоряд</a:t>
            </a:r>
            <a:r>
              <a:rPr lang="uk-UA" sz="1400" b="1" dirty="0" smtClean="0"/>
              <a:t>. М.М. Сулима. – К.: Освіта, 1996. – С. 566 – 592.</a:t>
            </a:r>
          </a:p>
          <a:p>
            <a:r>
              <a:rPr lang="uk-UA" sz="1400" b="1" dirty="0" smtClean="0"/>
              <a:t>Енциклопедія українознавства. Т. 8. – Львів. : Наукове товариство ім. Шевченка, 2000. –  С. 2864.</a:t>
            </a:r>
          </a:p>
          <a:p>
            <a:r>
              <a:rPr lang="uk-UA" sz="1400" b="1" dirty="0" smtClean="0"/>
              <a:t>Зарудний Є.О. Філософія: </a:t>
            </a:r>
            <a:r>
              <a:rPr lang="uk-UA" sz="1400" b="1" dirty="0" err="1" smtClean="0"/>
              <a:t>навч</a:t>
            </a:r>
            <a:r>
              <a:rPr lang="uk-UA" sz="1400" b="1" dirty="0" smtClean="0"/>
              <a:t>. </a:t>
            </a:r>
            <a:r>
              <a:rPr lang="uk-UA" sz="1400" b="1" dirty="0" err="1" smtClean="0"/>
              <a:t>посіб</a:t>
            </a:r>
            <a:r>
              <a:rPr lang="uk-UA" sz="1400" b="1" dirty="0" smtClean="0"/>
              <a:t>. – К.: Кондор, 2007. – 183.</a:t>
            </a:r>
          </a:p>
          <a:p>
            <a:endParaRPr lang="uk-UA" sz="1400" b="1" dirty="0" smtClean="0"/>
          </a:p>
          <a:p>
            <a:endParaRPr lang="uk-UA" sz="1400" b="1" dirty="0" smtClean="0"/>
          </a:p>
          <a:p>
            <a:endParaRPr lang="uk-UA" sz="1400" b="1" dirty="0" smtClean="0"/>
          </a:p>
          <a:p>
            <a:endParaRPr lang="uk-UA" sz="1400" dirty="0"/>
          </a:p>
        </p:txBody>
      </p:sp>
      <p:pic>
        <p:nvPicPr>
          <p:cNvPr id="4" name="Місце для вмісту 3" descr="Найнеймовірніші книги в світі - Істина у книзі. Бібліотека-філія №3  Кам&amp;#39;янець-Подільської МЦБС"/>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4282" y="142852"/>
            <a:ext cx="2338418" cy="135732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dirty="0"/>
          </a:p>
        </p:txBody>
      </p:sp>
      <p:sp>
        <p:nvSpPr>
          <p:cNvPr id="3" name="Содержимое 2"/>
          <p:cNvSpPr>
            <a:spLocks noGrp="1"/>
          </p:cNvSpPr>
          <p:nvPr>
            <p:ph idx="1"/>
          </p:nvPr>
        </p:nvSpPr>
        <p:spPr>
          <a:xfrm>
            <a:off x="4643438" y="142852"/>
            <a:ext cx="4214842" cy="6500858"/>
          </a:xfrm>
        </p:spPr>
        <p:txBody>
          <a:bodyPr>
            <a:normAutofit fontScale="92500" lnSpcReduction="20000"/>
          </a:bodyPr>
          <a:lstStyle/>
          <a:p>
            <a:r>
              <a:rPr lang="uk-UA" sz="1400" dirty="0" smtClean="0"/>
              <a:t>     </a:t>
            </a:r>
            <a:r>
              <a:rPr lang="uk-UA" sz="1400" b="1" dirty="0" smtClean="0"/>
              <a:t>Творчість Григорія Сковороди – дорогоцінне надбання </a:t>
            </a:r>
            <a:r>
              <a:rPr lang="en-US" sz="1400" b="1" dirty="0" smtClean="0"/>
              <a:t> </a:t>
            </a:r>
            <a:r>
              <a:rPr lang="uk-UA" sz="1400" b="1" dirty="0" smtClean="0"/>
              <a:t>вітчизняної культури. Іван Франко зокрема писав: «Григорій Сковорода – поява вельми </a:t>
            </a:r>
            <a:r>
              <a:rPr lang="uk-UA" sz="1400" b="1" dirty="0" err="1" smtClean="0"/>
              <a:t>замітна</a:t>
            </a:r>
            <a:r>
              <a:rPr lang="uk-UA" sz="1400" b="1" dirty="0" smtClean="0"/>
              <a:t> в історії розвою українського народу, мабуть, чи не </a:t>
            </a:r>
            <a:r>
              <a:rPr lang="uk-UA" sz="1400" b="1" dirty="0" err="1" smtClean="0"/>
              <a:t>найзамітніша</a:t>
            </a:r>
            <a:r>
              <a:rPr lang="uk-UA" sz="1400" b="1" dirty="0" smtClean="0"/>
              <a:t> з усіх духовних діячів наших Х</a:t>
            </a:r>
            <a:r>
              <a:rPr lang="en-US" sz="1400" b="1" dirty="0" smtClean="0"/>
              <a:t>V</a:t>
            </a:r>
            <a:r>
              <a:rPr lang="uk-UA" sz="1400" b="1" dirty="0" smtClean="0"/>
              <a:t>ІІІ віку». </a:t>
            </a:r>
          </a:p>
          <a:p>
            <a:r>
              <a:rPr lang="ru-RU" sz="1400" b="1" dirty="0" smtClean="0"/>
              <a:t>     </a:t>
            </a:r>
            <a:r>
              <a:rPr lang="ru-RU" sz="1400" b="1" dirty="0" err="1" smtClean="0"/>
              <a:t>Верховна</a:t>
            </a:r>
            <a:r>
              <a:rPr lang="ru-RU" sz="1400" b="1" dirty="0" smtClean="0"/>
              <a:t> Рада </a:t>
            </a:r>
            <a:r>
              <a:rPr lang="ru-RU" sz="1400" b="1" dirty="0" err="1" smtClean="0"/>
              <a:t>України</a:t>
            </a:r>
            <a:r>
              <a:rPr lang="ru-RU" sz="1400" b="1" dirty="0" smtClean="0"/>
              <a:t>  </a:t>
            </a:r>
            <a:r>
              <a:rPr lang="ru-RU" sz="1400" b="1" dirty="0" err="1" smtClean="0"/>
              <a:t>ухвалила</a:t>
            </a:r>
            <a:r>
              <a:rPr lang="ru-RU" sz="1400" b="1" dirty="0" smtClean="0"/>
              <a:t> Постанову "Про </a:t>
            </a:r>
            <a:r>
              <a:rPr lang="ru-RU" sz="1400" b="1" dirty="0" err="1" smtClean="0"/>
              <a:t>відзначення</a:t>
            </a:r>
            <a:r>
              <a:rPr lang="ru-RU" sz="1400" b="1" dirty="0" smtClean="0"/>
              <a:t> 300-річчя </a:t>
            </a:r>
            <a:r>
              <a:rPr lang="ru-RU" sz="1400" b="1" dirty="0" err="1" smtClean="0"/>
              <a:t>від</a:t>
            </a:r>
            <a:r>
              <a:rPr lang="ru-RU" sz="1400" b="1" dirty="0" smtClean="0"/>
              <a:t> дня </a:t>
            </a:r>
            <a:r>
              <a:rPr lang="ru-RU" sz="1400" b="1" dirty="0" err="1" smtClean="0"/>
              <a:t>народження</a:t>
            </a:r>
            <a:r>
              <a:rPr lang="ru-RU" sz="1400" b="1" dirty="0" smtClean="0"/>
              <a:t> </a:t>
            </a:r>
            <a:r>
              <a:rPr lang="ru-RU" sz="1400" b="1" dirty="0" err="1" smtClean="0"/>
              <a:t>Григорія</a:t>
            </a:r>
            <a:r>
              <a:rPr lang="ru-RU" sz="1400" b="1" dirty="0" smtClean="0"/>
              <a:t> Савича Сковороди" (№4084) . </a:t>
            </a:r>
            <a:r>
              <a:rPr lang="uk-UA" sz="1400" b="1" dirty="0" smtClean="0"/>
              <a:t>5 січня 2021 року Кабінет Міністрів схвалив розроблене Міністерством культури та інформаційної політики Розпорядження «Про утворення Організаційного комітету з підготовки та проведення заходів щодо відзначення на державному рівні 300-річчя з дня народження Григорія Сковороди».  Документом </a:t>
            </a:r>
            <a:r>
              <a:rPr lang="ru-RU" sz="1400" b="1" dirty="0" err="1" smtClean="0"/>
              <a:t>пропонується</a:t>
            </a:r>
            <a:r>
              <a:rPr lang="ru-RU" sz="1400" b="1" dirty="0" smtClean="0"/>
              <a:t> </a:t>
            </a:r>
            <a:r>
              <a:rPr lang="ru-RU" sz="1400" b="1" dirty="0" err="1" smtClean="0"/>
              <a:t>урочисто</a:t>
            </a:r>
            <a:r>
              <a:rPr lang="ru-RU" sz="1400" b="1" dirty="0" smtClean="0"/>
              <a:t> </a:t>
            </a:r>
            <a:r>
              <a:rPr lang="ru-RU" sz="1400" b="1" dirty="0" err="1" smtClean="0"/>
              <a:t>відзначити</a:t>
            </a:r>
            <a:r>
              <a:rPr lang="ru-RU" sz="1400" b="1" dirty="0" smtClean="0"/>
              <a:t> на державному </a:t>
            </a:r>
            <a:r>
              <a:rPr lang="ru-RU" sz="1400" b="1" dirty="0" err="1" smtClean="0"/>
              <a:t>рівні</a:t>
            </a:r>
            <a:r>
              <a:rPr lang="ru-RU" sz="1400" b="1" dirty="0" smtClean="0"/>
              <a:t> 300-річчя </a:t>
            </a:r>
            <a:r>
              <a:rPr lang="ru-RU" sz="1400" b="1" dirty="0" err="1" smtClean="0"/>
              <a:t>від</a:t>
            </a:r>
            <a:r>
              <a:rPr lang="ru-RU" sz="1400" b="1" dirty="0" smtClean="0"/>
              <a:t> дня </a:t>
            </a:r>
            <a:r>
              <a:rPr lang="ru-RU" sz="1400" b="1" dirty="0" err="1" smtClean="0"/>
              <a:t>народження</a:t>
            </a:r>
            <a:r>
              <a:rPr lang="ru-RU" sz="1400" b="1" dirty="0" smtClean="0"/>
              <a:t> </a:t>
            </a:r>
            <a:r>
              <a:rPr lang="ru-RU" sz="1400" b="1" dirty="0" err="1" smtClean="0"/>
              <a:t>видатного</a:t>
            </a:r>
            <a:r>
              <a:rPr lang="ru-RU" sz="1400" b="1" dirty="0" smtClean="0"/>
              <a:t> </a:t>
            </a:r>
            <a:r>
              <a:rPr lang="ru-RU" sz="1400" b="1" dirty="0" err="1" smtClean="0"/>
              <a:t>українського</a:t>
            </a:r>
            <a:r>
              <a:rPr lang="ru-RU" sz="1400" b="1" dirty="0" smtClean="0"/>
              <a:t> </a:t>
            </a:r>
            <a:r>
              <a:rPr lang="ru-RU" sz="1400" b="1" dirty="0" err="1" smtClean="0"/>
              <a:t>просвітителя</a:t>
            </a:r>
            <a:r>
              <a:rPr lang="ru-RU" sz="1400" b="1" dirty="0" smtClean="0"/>
              <a:t>, </a:t>
            </a:r>
            <a:r>
              <a:rPr lang="ru-RU" sz="1400" b="1" dirty="0" err="1" smtClean="0"/>
              <a:t>гуманіста</a:t>
            </a:r>
            <a:r>
              <a:rPr lang="ru-RU" sz="1400" b="1" dirty="0" smtClean="0"/>
              <a:t>, </a:t>
            </a:r>
            <a:r>
              <a:rPr lang="ru-RU" sz="1400" b="1" dirty="0" err="1" smtClean="0"/>
              <a:t>філософа</a:t>
            </a:r>
            <a:r>
              <a:rPr lang="ru-RU" sz="1400" b="1" dirty="0" smtClean="0"/>
              <a:t>, </a:t>
            </a:r>
            <a:r>
              <a:rPr lang="ru-RU" sz="1400" b="1" dirty="0" err="1" smtClean="0"/>
              <a:t>поета</a:t>
            </a:r>
            <a:r>
              <a:rPr lang="ru-RU" sz="1400" b="1" dirty="0" smtClean="0"/>
              <a:t>, педагога, </a:t>
            </a:r>
          </a:p>
          <a:p>
            <a:r>
              <a:rPr lang="ru-RU" sz="1400" b="1" dirty="0" smtClean="0"/>
              <a:t>     </a:t>
            </a:r>
            <a:r>
              <a:rPr lang="ru-RU" sz="1400" b="1" dirty="0" err="1" smtClean="0"/>
              <a:t>Бібліотека</a:t>
            </a:r>
            <a:r>
              <a:rPr lang="ru-RU" sz="1400" b="1" dirty="0" smtClean="0"/>
              <a:t> </a:t>
            </a:r>
            <a:r>
              <a:rPr lang="ru-RU" sz="1400" b="1" dirty="0" err="1" smtClean="0"/>
              <a:t>Університету</a:t>
            </a:r>
            <a:r>
              <a:rPr lang="ru-RU" sz="1400" b="1" dirty="0" smtClean="0"/>
              <a:t> Короля Данила </a:t>
            </a:r>
            <a:r>
              <a:rPr lang="ru-RU" sz="1400" b="1" dirty="0" err="1" smtClean="0"/>
              <a:t>представляє</a:t>
            </a:r>
            <a:r>
              <a:rPr lang="ru-RU" sz="1400" b="1" dirty="0" smtClean="0"/>
              <a:t>  </a:t>
            </a:r>
            <a:r>
              <a:rPr lang="ru-RU" sz="1400" b="1" dirty="0" err="1" smtClean="0"/>
              <a:t>презентацію</a:t>
            </a:r>
            <a:r>
              <a:rPr lang="ru-RU" sz="1400" b="1" dirty="0" smtClean="0"/>
              <a:t> до дня </a:t>
            </a:r>
            <a:r>
              <a:rPr lang="ru-RU" sz="1400" b="1" dirty="0" err="1" smtClean="0"/>
              <a:t>народження</a:t>
            </a:r>
            <a:r>
              <a:rPr lang="ru-RU" sz="1400" b="1" dirty="0" smtClean="0"/>
              <a:t> </a:t>
            </a:r>
            <a:r>
              <a:rPr lang="ru-RU" sz="1400" b="1" dirty="0" err="1" smtClean="0"/>
              <a:t>Григорія</a:t>
            </a:r>
            <a:r>
              <a:rPr lang="ru-RU" sz="1400" b="1" dirty="0" smtClean="0"/>
              <a:t> Савича Сковороди , яка ставить за мету  </a:t>
            </a:r>
            <a:r>
              <a:rPr lang="uk-UA" sz="1400" b="1" dirty="0" smtClean="0"/>
              <a:t>сприяння  розвитку мотивації до вивчення історії  України та української філософії, творчої спадщини Григорія Сковороди у контексті сучасних викликів українського суспільства,  усвідомленню історичної величі постаті Григорія Сковороди. </a:t>
            </a:r>
          </a:p>
          <a:p>
            <a:r>
              <a:rPr lang="ru-RU" sz="1400" b="1" dirty="0" smtClean="0"/>
              <a:t>     </a:t>
            </a:r>
            <a:r>
              <a:rPr lang="ru-RU" sz="1400" b="1" dirty="0" err="1" smtClean="0"/>
              <a:t>Тож</a:t>
            </a:r>
            <a:r>
              <a:rPr lang="ru-RU" sz="1400" b="1" dirty="0" smtClean="0"/>
              <a:t> </a:t>
            </a:r>
            <a:r>
              <a:rPr lang="ru-RU" sz="1400" b="1" dirty="0" err="1" smtClean="0"/>
              <a:t>долучаймося</a:t>
            </a:r>
            <a:r>
              <a:rPr lang="ru-RU" sz="1400" b="1" dirty="0" smtClean="0"/>
              <a:t> до слова, </a:t>
            </a:r>
            <a:r>
              <a:rPr lang="ru-RU" sz="1400" b="1" dirty="0" err="1" smtClean="0"/>
              <a:t>творчої</a:t>
            </a:r>
            <a:r>
              <a:rPr lang="ru-RU" sz="1400" b="1" dirty="0" smtClean="0"/>
              <a:t> </a:t>
            </a:r>
            <a:r>
              <a:rPr lang="ru-RU" sz="1400" b="1" dirty="0" err="1" smtClean="0"/>
              <a:t>спадщини</a:t>
            </a:r>
            <a:r>
              <a:rPr lang="ru-RU" sz="1400" b="1" dirty="0" smtClean="0"/>
              <a:t>, </a:t>
            </a:r>
            <a:r>
              <a:rPr lang="ru-RU" sz="1400" b="1" dirty="0" err="1" smtClean="0"/>
              <a:t>філософії</a:t>
            </a:r>
            <a:r>
              <a:rPr lang="en-US" sz="1400" b="1" dirty="0" smtClean="0"/>
              <a:t> </a:t>
            </a:r>
            <a:r>
              <a:rPr lang="ru-RU" sz="1400" b="1" dirty="0" err="1" smtClean="0"/>
              <a:t>Григорія</a:t>
            </a:r>
            <a:r>
              <a:rPr lang="ru-RU" sz="1400" b="1" dirty="0" smtClean="0"/>
              <a:t> Сковороди – одного </a:t>
            </a:r>
            <a:r>
              <a:rPr lang="ru-RU" sz="1400" b="1" dirty="0" err="1" smtClean="0"/>
              <a:t>з</a:t>
            </a:r>
            <a:r>
              <a:rPr lang="ru-RU" sz="1400" b="1" dirty="0" smtClean="0"/>
              <a:t> </a:t>
            </a:r>
            <a:r>
              <a:rPr lang="ru-RU" sz="1400" b="1" dirty="0" err="1" smtClean="0"/>
              <a:t>найвидатніших</a:t>
            </a:r>
            <a:r>
              <a:rPr lang="ru-RU" sz="1400" b="1" dirty="0" smtClean="0"/>
              <a:t> </a:t>
            </a:r>
            <a:r>
              <a:rPr lang="ru-RU" sz="1400" b="1" dirty="0" err="1" smtClean="0"/>
              <a:t>діячів</a:t>
            </a:r>
            <a:r>
              <a:rPr lang="ru-RU" sz="1400" b="1" dirty="0" smtClean="0"/>
              <a:t> </a:t>
            </a:r>
            <a:r>
              <a:rPr lang="ru-RU" sz="1400" b="1" dirty="0" err="1" smtClean="0"/>
              <a:t>вітчизняної</a:t>
            </a:r>
            <a:r>
              <a:rPr lang="ru-RU" sz="1400" b="1" dirty="0" smtClean="0"/>
              <a:t> </a:t>
            </a:r>
            <a:r>
              <a:rPr lang="ru-RU" sz="1400" b="1" dirty="0" err="1" smtClean="0"/>
              <a:t>демократичної</a:t>
            </a:r>
            <a:r>
              <a:rPr lang="ru-RU" sz="1400" b="1" dirty="0" smtClean="0"/>
              <a:t> </a:t>
            </a:r>
            <a:r>
              <a:rPr lang="ru-RU" sz="1400" b="1" dirty="0" err="1" smtClean="0"/>
              <a:t>культури</a:t>
            </a:r>
            <a:r>
              <a:rPr lang="ru-RU" sz="1400" b="1" dirty="0" smtClean="0"/>
              <a:t> </a:t>
            </a:r>
            <a:r>
              <a:rPr lang="ru-RU" sz="1400" b="1" dirty="0" err="1" smtClean="0"/>
              <a:t>минулого</a:t>
            </a:r>
            <a:r>
              <a:rPr lang="ru-RU" sz="1400" b="1" dirty="0" smtClean="0"/>
              <a:t>!</a:t>
            </a:r>
            <a:r>
              <a:rPr lang="en-US" sz="1400" b="1" dirty="0" smtClean="0"/>
              <a:t> </a:t>
            </a:r>
          </a:p>
          <a:p>
            <a:endParaRPr lang="ru-RU" sz="1400" dirty="0" smtClean="0"/>
          </a:p>
          <a:p>
            <a:endParaRPr lang="uk-UA" sz="1400" dirty="0"/>
          </a:p>
        </p:txBody>
      </p:sp>
      <p:pic>
        <p:nvPicPr>
          <p:cNvPr id="10" name="Рисунок 9" descr="Музичний світ Григорія Сковороди"/>
          <p:cNvPicPr/>
          <p:nvPr/>
        </p:nvPicPr>
        <p:blipFill>
          <a:blip r:embed="rId3" cstate="print"/>
          <a:srcRect/>
          <a:stretch>
            <a:fillRect/>
          </a:stretch>
        </p:blipFill>
        <p:spPr bwMode="auto">
          <a:xfrm>
            <a:off x="285720" y="500042"/>
            <a:ext cx="4357717" cy="500066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1736" y="142852"/>
            <a:ext cx="6419864" cy="1152548"/>
          </a:xfrm>
        </p:spPr>
        <p:txBody>
          <a:bodyPr>
            <a:normAutofit/>
          </a:bodyPr>
          <a:lstStyle/>
          <a:p>
            <a:pPr algn="ctr"/>
            <a:r>
              <a:rPr lang="uk-UA" sz="2400" dirty="0" err="1" smtClean="0"/>
              <a:t>сковородинська</a:t>
            </a:r>
            <a:r>
              <a:rPr lang="uk-UA" sz="2400" dirty="0" smtClean="0"/>
              <a:t> тематика  книг в фонді бібліотеки УКД</a:t>
            </a:r>
            <a:endParaRPr lang="uk-UA" sz="2400" dirty="0"/>
          </a:p>
        </p:txBody>
      </p:sp>
      <p:sp>
        <p:nvSpPr>
          <p:cNvPr id="3" name="Місце для вмісту 2"/>
          <p:cNvSpPr>
            <a:spLocks noGrp="1"/>
          </p:cNvSpPr>
          <p:nvPr>
            <p:ph idx="1"/>
          </p:nvPr>
        </p:nvSpPr>
        <p:spPr>
          <a:xfrm>
            <a:off x="304800" y="1554162"/>
            <a:ext cx="8686800" cy="4875234"/>
          </a:xfrm>
        </p:spPr>
        <p:txBody>
          <a:bodyPr>
            <a:normAutofit fontScale="55000" lnSpcReduction="20000"/>
          </a:bodyPr>
          <a:lstStyle/>
          <a:p>
            <a:r>
              <a:rPr lang="uk-UA" sz="2000" b="1" dirty="0" smtClean="0"/>
              <a:t>Історія  української культури: зб. матеріалів і документів / </a:t>
            </a:r>
            <a:r>
              <a:rPr lang="uk-UA" sz="2000" b="1" dirty="0" err="1" smtClean="0"/>
              <a:t>Упоряд</a:t>
            </a:r>
            <a:r>
              <a:rPr lang="uk-UA" sz="2000" b="1" dirty="0" smtClean="0"/>
              <a:t>..: Б.І Білик, Ю.А. Горбань, Я.С. </a:t>
            </a:r>
            <a:r>
              <a:rPr lang="uk-UA" sz="2000" b="1" dirty="0" err="1" smtClean="0"/>
              <a:t>Кадакура</a:t>
            </a:r>
            <a:r>
              <a:rPr lang="uk-UA" sz="2000" b="1" dirty="0" smtClean="0"/>
              <a:t> та ін.; за ред. С.М. </a:t>
            </a:r>
            <a:r>
              <a:rPr lang="uk-UA" sz="2000" b="1" dirty="0" err="1" smtClean="0"/>
              <a:t>Клапчука</a:t>
            </a:r>
            <a:r>
              <a:rPr lang="uk-UA" sz="2000" b="1" dirty="0" smtClean="0"/>
              <a:t>, В.Ф. </a:t>
            </a:r>
            <a:r>
              <a:rPr lang="uk-UA" sz="2000" b="1" dirty="0" err="1" smtClean="0"/>
              <a:t>Рстафійчука</a:t>
            </a:r>
            <a:r>
              <a:rPr lang="uk-UA" sz="2000" b="1" dirty="0" smtClean="0"/>
              <a:t>. – К.: Вища школа, 2000. – С. 152 – 155.</a:t>
            </a:r>
          </a:p>
          <a:p>
            <a:r>
              <a:rPr lang="uk-UA" sz="2000" b="1" dirty="0" smtClean="0"/>
              <a:t> </a:t>
            </a:r>
            <a:r>
              <a:rPr lang="uk-UA" sz="2000" b="1" dirty="0" err="1" smtClean="0"/>
              <a:t>Ісіченко</a:t>
            </a:r>
            <a:r>
              <a:rPr lang="uk-UA" sz="2000" b="1" dirty="0" smtClean="0"/>
              <a:t> І.А. Історія української літератури: епоха Бароко: </a:t>
            </a:r>
            <a:r>
              <a:rPr lang="uk-UA" sz="2000" b="1" dirty="0" err="1" smtClean="0"/>
              <a:t>навч</a:t>
            </a:r>
            <a:r>
              <a:rPr lang="uk-UA" sz="2000" b="1" dirty="0" smtClean="0"/>
              <a:t>. </a:t>
            </a:r>
            <a:r>
              <a:rPr lang="uk-UA" sz="2000" b="1" dirty="0" err="1" smtClean="0"/>
              <a:t>пос</a:t>
            </a:r>
            <a:r>
              <a:rPr lang="uk-UA" sz="2000" b="1" dirty="0" smtClean="0"/>
              <a:t>. для студентів вищих </a:t>
            </a:r>
            <a:r>
              <a:rPr lang="uk-UA" sz="2000" b="1" dirty="0" err="1" smtClean="0"/>
              <a:t>навч</a:t>
            </a:r>
            <a:r>
              <a:rPr lang="uk-UA" sz="2000" b="1" dirty="0" smtClean="0"/>
              <a:t>.  </a:t>
            </a:r>
            <a:r>
              <a:rPr lang="uk-UA" sz="2000" b="1" dirty="0" err="1" smtClean="0"/>
              <a:t>закл</a:t>
            </a:r>
            <a:r>
              <a:rPr lang="uk-UA" sz="2000" b="1" dirty="0" smtClean="0"/>
              <a:t>.. – Львів.: </a:t>
            </a:r>
            <a:r>
              <a:rPr lang="uk-UA" sz="2000" b="1" dirty="0" err="1" smtClean="0"/>
              <a:t>Святогорець</a:t>
            </a:r>
            <a:r>
              <a:rPr lang="uk-UA" sz="2000" b="1" dirty="0" smtClean="0"/>
              <a:t>, 2011. – С. 329 – 344.</a:t>
            </a:r>
          </a:p>
          <a:p>
            <a:r>
              <a:rPr lang="uk-UA" sz="2000" b="1" dirty="0" smtClean="0"/>
              <a:t>Історія української філософії: підручник. – К.: </a:t>
            </a:r>
            <a:r>
              <a:rPr lang="uk-UA" sz="2000" b="1" dirty="0" err="1" smtClean="0"/>
              <a:t>Академвидав</a:t>
            </a:r>
            <a:r>
              <a:rPr lang="uk-UA" sz="2000" b="1" dirty="0" smtClean="0"/>
              <a:t>, 2006. –  С. 271 – 282. </a:t>
            </a:r>
          </a:p>
          <a:p>
            <a:r>
              <a:rPr lang="uk-UA" sz="2000" b="1" dirty="0" smtClean="0"/>
              <a:t>Ковальський В.С. Філософія права: </a:t>
            </a:r>
            <a:r>
              <a:rPr lang="uk-UA" sz="2000" b="1" dirty="0" err="1" smtClean="0"/>
              <a:t>навч</a:t>
            </a:r>
            <a:r>
              <a:rPr lang="uk-UA" sz="2000" b="1" dirty="0" smtClean="0"/>
              <a:t>. </a:t>
            </a:r>
            <a:r>
              <a:rPr lang="uk-UA" sz="2000" b="1" dirty="0" err="1" smtClean="0"/>
              <a:t>посіб</a:t>
            </a:r>
            <a:r>
              <a:rPr lang="uk-UA" sz="2000" b="1" dirty="0" smtClean="0"/>
              <a:t>. – К.: </a:t>
            </a:r>
            <a:r>
              <a:rPr lang="uk-UA" sz="2000" b="1" dirty="0" err="1" smtClean="0"/>
              <a:t>Юрінком</a:t>
            </a:r>
            <a:r>
              <a:rPr lang="uk-UA" sz="2000" b="1" dirty="0" smtClean="0"/>
              <a:t> Інтер, 2005. – С. 147. – 148.</a:t>
            </a:r>
          </a:p>
          <a:p>
            <a:r>
              <a:rPr lang="uk-UA" sz="2000" b="1" dirty="0" err="1" smtClean="0"/>
              <a:t>Кислюк</a:t>
            </a:r>
            <a:r>
              <a:rPr lang="uk-UA" sz="2000" b="1" dirty="0" smtClean="0"/>
              <a:t> К.В. Філософія: модульний курс. – Харків.: </a:t>
            </a:r>
            <a:r>
              <a:rPr lang="uk-UA" sz="2000" b="1" dirty="0" err="1" smtClean="0"/>
              <a:t>Трсінг</a:t>
            </a:r>
            <a:r>
              <a:rPr lang="uk-UA" sz="2000" b="1" dirty="0" smtClean="0"/>
              <a:t> плюс, 2009. – С. 81 – 84.</a:t>
            </a:r>
          </a:p>
          <a:p>
            <a:r>
              <a:rPr lang="uk-UA" sz="2000" b="1" dirty="0" smtClean="0"/>
              <a:t> Луцький І.М., Андрущенко В.Т., </a:t>
            </a:r>
            <a:r>
              <a:rPr lang="uk-UA" sz="2000" b="1" dirty="0" err="1" smtClean="0"/>
              <a:t>Огірко</a:t>
            </a:r>
            <a:r>
              <a:rPr lang="uk-UA" sz="2000" b="1" dirty="0" smtClean="0"/>
              <a:t> О.В. Релігієзнавство: проблеми і перспективи викладання: </a:t>
            </a:r>
            <a:r>
              <a:rPr lang="uk-UA" sz="2000" b="1" dirty="0" err="1" smtClean="0"/>
              <a:t>навч</a:t>
            </a:r>
            <a:r>
              <a:rPr lang="uk-UA" sz="2000" b="1" dirty="0" smtClean="0"/>
              <a:t>. </a:t>
            </a:r>
            <a:r>
              <a:rPr lang="uk-UA" sz="2000" b="1" dirty="0" err="1" smtClean="0"/>
              <a:t>посіб</a:t>
            </a:r>
            <a:r>
              <a:rPr lang="uk-UA" sz="2000" b="1" dirty="0" smtClean="0"/>
              <a:t>. – Львів.: Нац. лісотехнічний ун-т України, - 2011. -  С. 277. </a:t>
            </a:r>
          </a:p>
          <a:p>
            <a:r>
              <a:rPr lang="uk-UA" sz="2000" b="1" dirty="0" smtClean="0"/>
              <a:t>Москаленко Ю.М. Філософія : персоналії, </a:t>
            </a:r>
            <a:r>
              <a:rPr lang="uk-UA" sz="2000" b="1" dirty="0" err="1" smtClean="0"/>
              <a:t>термінипоняття</a:t>
            </a:r>
            <a:r>
              <a:rPr lang="uk-UA" sz="2000" b="1" dirty="0" smtClean="0"/>
              <a:t>: навчально-методичний посібник. – Івано-Франківськ.: Плай, 2004. – С. 142 .</a:t>
            </a:r>
          </a:p>
          <a:p>
            <a:r>
              <a:rPr lang="uk-UA" sz="2000" b="1" dirty="0" smtClean="0"/>
              <a:t>Огородник І.В., Огородник В.В. Історія філософської думки в Україні: курс лекцій. – К.: Вища школа, 1999. – С. 251 – 264.</a:t>
            </a:r>
          </a:p>
          <a:p>
            <a:r>
              <a:rPr lang="uk-UA" sz="2000" b="1" dirty="0" err="1" smtClean="0"/>
              <a:t>Полєк</a:t>
            </a:r>
            <a:r>
              <a:rPr lang="uk-UA" sz="2000" b="1" dirty="0" smtClean="0"/>
              <a:t> В.Л. Історія української літератури Х</a:t>
            </a:r>
            <a:r>
              <a:rPr lang="en-US" sz="2000" b="1" dirty="0" smtClean="0"/>
              <a:t>viii </a:t>
            </a:r>
            <a:r>
              <a:rPr lang="uk-UA" sz="2000" b="1" dirty="0" smtClean="0"/>
              <a:t>століття. Частина 1. – Івано-Франківськ.: Нова Зоря, 1999. – С. 50.</a:t>
            </a:r>
            <a:endParaRPr lang="en-US" sz="2000" b="1" dirty="0" smtClean="0"/>
          </a:p>
          <a:p>
            <a:pPr>
              <a:buNone/>
            </a:pPr>
            <a:r>
              <a:rPr lang="uk-UA" sz="2000" b="1" dirty="0" smtClean="0"/>
              <a:t>      </a:t>
            </a:r>
            <a:r>
              <a:rPr lang="en-US" sz="2000" b="1" dirty="0" smtClean="0"/>
              <a:t>  </a:t>
            </a:r>
            <a:r>
              <a:rPr lang="uk-UA" sz="2000" b="1" dirty="0" smtClean="0"/>
              <a:t> Практикум з філософії: методичний посібник для викладачів та студентів  /Під ред. В.Л. </a:t>
            </a:r>
            <a:r>
              <a:rPr lang="uk-UA" sz="2000" b="1" dirty="0" err="1" smtClean="0"/>
              <a:t>Петрушенка</a:t>
            </a:r>
            <a:r>
              <a:rPr lang="uk-UA" sz="2000" b="1" dirty="0" smtClean="0"/>
              <a:t>. – Львів.: Новий світ-200, 2003. – С. 117 – 123.</a:t>
            </a:r>
          </a:p>
          <a:p>
            <a:r>
              <a:rPr lang="uk-UA" sz="2000" b="1" dirty="0" smtClean="0"/>
              <a:t> Попович М.В. Нарис історії культури України. – К.: </a:t>
            </a:r>
            <a:r>
              <a:rPr lang="uk-UA" sz="2000" b="1" dirty="0" err="1" smtClean="0"/>
              <a:t>“АртЕк”</a:t>
            </a:r>
            <a:r>
              <a:rPr lang="uk-UA" sz="2000" b="1" dirty="0" smtClean="0"/>
              <a:t>, 2011. – С. 284 –  289.</a:t>
            </a:r>
          </a:p>
          <a:p>
            <a:r>
              <a:rPr lang="uk-UA" sz="2000" b="1" dirty="0" err="1" smtClean="0"/>
              <a:t>Петрушенко</a:t>
            </a:r>
            <a:r>
              <a:rPr lang="uk-UA" sz="2000" b="1" dirty="0" smtClean="0"/>
              <a:t> В.Л. Практикум з філософії: </a:t>
            </a:r>
            <a:r>
              <a:rPr lang="uk-UA" sz="2000" b="1" dirty="0" err="1" smtClean="0"/>
              <a:t>навч</a:t>
            </a:r>
            <a:r>
              <a:rPr lang="uk-UA" sz="2000" b="1" dirty="0" smtClean="0"/>
              <a:t>. </a:t>
            </a:r>
            <a:r>
              <a:rPr lang="uk-UA" sz="2000" b="1" dirty="0" err="1" smtClean="0"/>
              <a:t>посіб</a:t>
            </a:r>
            <a:r>
              <a:rPr lang="uk-UA" sz="2000" b="1" dirty="0" smtClean="0"/>
              <a:t>. – Львів.: Новий світ-2000, 2001.  - С. 117 – 123.</a:t>
            </a:r>
          </a:p>
          <a:p>
            <a:r>
              <a:rPr lang="uk-UA" sz="2000" b="1" dirty="0" err="1" smtClean="0"/>
              <a:t>Петрушенко</a:t>
            </a:r>
            <a:r>
              <a:rPr lang="uk-UA" sz="2000" b="1" dirty="0" smtClean="0"/>
              <a:t> В.Л. Філософія: </a:t>
            </a:r>
            <a:r>
              <a:rPr lang="uk-UA" sz="2000" b="1" dirty="0" err="1" smtClean="0"/>
              <a:t>навч</a:t>
            </a:r>
            <a:r>
              <a:rPr lang="uk-UA" sz="2000" b="1" dirty="0" smtClean="0"/>
              <a:t>. </a:t>
            </a:r>
            <a:r>
              <a:rPr lang="uk-UA" sz="2000" b="1" dirty="0" err="1" smtClean="0"/>
              <a:t>посіб</a:t>
            </a:r>
            <a:r>
              <a:rPr lang="uk-UA" sz="2000" b="1" dirty="0" smtClean="0"/>
              <a:t>. – Львів.: Новий світ-2000, 2001.  - С. 224 – 232.</a:t>
            </a:r>
          </a:p>
          <a:p>
            <a:r>
              <a:rPr lang="uk-UA" sz="2000" b="1" dirty="0" err="1" smtClean="0"/>
              <a:t>Петрушенко</a:t>
            </a:r>
            <a:r>
              <a:rPr lang="uk-UA" sz="2000" b="1" dirty="0" smtClean="0"/>
              <a:t> В.Л. Філософія: підручник. – Львів.: Магнолія плюс, 2006. – С. 233 – 236.</a:t>
            </a:r>
          </a:p>
          <a:p>
            <a:r>
              <a:rPr lang="uk-UA" sz="2000" b="1" dirty="0" err="1" smtClean="0"/>
              <a:t>Петрушенко</a:t>
            </a:r>
            <a:r>
              <a:rPr lang="uk-UA" sz="2000" b="1" dirty="0" smtClean="0"/>
              <a:t> В.Л. Основи філософських знань: </a:t>
            </a:r>
            <a:r>
              <a:rPr lang="uk-UA" sz="2000" b="1" dirty="0" err="1" smtClean="0"/>
              <a:t>навч</a:t>
            </a:r>
            <a:r>
              <a:rPr lang="uk-UA" sz="2000" b="1" dirty="0" smtClean="0"/>
              <a:t>. </a:t>
            </a:r>
            <a:r>
              <a:rPr lang="uk-UA" sz="2000" b="1" dirty="0" err="1" smtClean="0"/>
              <a:t>посіб</a:t>
            </a:r>
            <a:r>
              <a:rPr lang="uk-UA" sz="2000" b="1" dirty="0" smtClean="0"/>
              <a:t>. – Львів.: Новий світ-2000, 2009. – С. 103 – 107.</a:t>
            </a:r>
            <a:endParaRPr lang="en-US" sz="2000" b="1" dirty="0" smtClean="0"/>
          </a:p>
          <a:p>
            <a:r>
              <a:rPr lang="uk-UA" sz="2000" b="1" dirty="0" err="1" smtClean="0"/>
              <a:t>Петрушенко</a:t>
            </a:r>
            <a:r>
              <a:rPr lang="uk-UA" sz="2000" b="1" dirty="0" smtClean="0"/>
              <a:t> В.Л. Тлумачний словник основних філософських термінів. – Львів.: Львівська політехніка, 2009. – С. 222.</a:t>
            </a:r>
          </a:p>
          <a:p>
            <a:r>
              <a:rPr lang="ru-RU" sz="2300" b="1" dirty="0" smtClean="0"/>
              <a:t>.</a:t>
            </a:r>
            <a:endParaRPr lang="en-US" sz="2300" b="1" dirty="0" smtClean="0"/>
          </a:p>
          <a:p>
            <a:endParaRPr lang="uk-UA" sz="1400" b="1" dirty="0" smtClean="0"/>
          </a:p>
          <a:p>
            <a:endParaRPr lang="uk-UA" sz="1400" b="1" dirty="0" smtClean="0"/>
          </a:p>
          <a:p>
            <a:endParaRPr lang="uk-UA" sz="1400" b="1" dirty="0" smtClean="0"/>
          </a:p>
          <a:p>
            <a:r>
              <a:rPr lang="uk-UA" sz="1400" b="1" dirty="0" smtClean="0"/>
              <a:t>.</a:t>
            </a:r>
          </a:p>
          <a:p>
            <a:endParaRPr lang="uk-UA" sz="1400" b="1" dirty="0" smtClean="0"/>
          </a:p>
          <a:p>
            <a:endParaRPr lang="uk-UA" sz="1400" b="1" dirty="0" smtClean="0"/>
          </a:p>
          <a:p>
            <a:endParaRPr lang="uk-UA" sz="1400" b="1" dirty="0" smtClean="0"/>
          </a:p>
          <a:p>
            <a:endParaRPr lang="uk-UA" sz="1400" b="1" dirty="0" smtClean="0"/>
          </a:p>
        </p:txBody>
      </p:sp>
      <p:pic>
        <p:nvPicPr>
          <p:cNvPr id="5" name="Місце для вмісту 3" descr="Найнеймовірніші книги в світі - Істина у книзі. Бібліотека-філія №3  Кам&amp;#39;янець-Подільської МЦБС"/>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2552700" cy="1214422"/>
          </a:xfrm>
          <a:prstGeom prst="rect">
            <a:avLst/>
          </a:prstGeom>
          <a:noFill/>
          <a:ln>
            <a:noFill/>
          </a:ln>
        </p:spPr>
      </p:pic>
    </p:spTree>
    <p:extLst>
      <p:ext uri="{BB962C8B-B14F-4D97-AF65-F5344CB8AC3E}">
        <p14:creationId xmlns="" xmlns:p14="http://schemas.microsoft.com/office/powerpoint/2010/main" val="1029092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4612" y="142852"/>
            <a:ext cx="6276988" cy="1152548"/>
          </a:xfrm>
        </p:spPr>
        <p:txBody>
          <a:bodyPr>
            <a:noAutofit/>
          </a:bodyPr>
          <a:lstStyle/>
          <a:p>
            <a:pPr algn="ctr"/>
            <a:r>
              <a:rPr lang="uk-UA" sz="2400" dirty="0" smtClean="0"/>
              <a:t>Книги </a:t>
            </a:r>
            <a:r>
              <a:rPr lang="uk-UA" sz="2400" dirty="0" err="1" smtClean="0"/>
              <a:t>Сковородинської</a:t>
            </a:r>
            <a:r>
              <a:rPr lang="uk-UA" sz="2400" dirty="0" smtClean="0"/>
              <a:t> тематики   фонду бібліотеки УКД</a:t>
            </a:r>
            <a:endParaRPr lang="uk-UA" sz="2400" dirty="0"/>
          </a:p>
        </p:txBody>
      </p:sp>
      <p:sp>
        <p:nvSpPr>
          <p:cNvPr id="3" name="Місце для вмісту 2"/>
          <p:cNvSpPr>
            <a:spLocks noGrp="1"/>
          </p:cNvSpPr>
          <p:nvPr>
            <p:ph idx="1"/>
          </p:nvPr>
        </p:nvSpPr>
        <p:spPr>
          <a:xfrm>
            <a:off x="357158" y="1714488"/>
            <a:ext cx="8686800" cy="4383087"/>
          </a:xfrm>
        </p:spPr>
        <p:txBody>
          <a:bodyPr>
            <a:normAutofit/>
          </a:bodyPr>
          <a:lstStyle/>
          <a:p>
            <a:r>
              <a:rPr lang="uk-UA" sz="1400" b="1" dirty="0" err="1" smtClean="0"/>
              <a:t>Петрушенко</a:t>
            </a:r>
            <a:r>
              <a:rPr lang="uk-UA" sz="1400" b="1" dirty="0" smtClean="0"/>
              <a:t> В.Л. Основи філософських знань: </a:t>
            </a:r>
            <a:r>
              <a:rPr lang="uk-UA" sz="1400" b="1" dirty="0" err="1" smtClean="0"/>
              <a:t>навч</a:t>
            </a:r>
            <a:r>
              <a:rPr lang="uk-UA" sz="1400" b="1" dirty="0" smtClean="0"/>
              <a:t>. </a:t>
            </a:r>
            <a:r>
              <a:rPr lang="uk-UA" sz="1400" b="1" dirty="0" err="1" smtClean="0"/>
              <a:t>посіб</a:t>
            </a:r>
            <a:r>
              <a:rPr lang="uk-UA" sz="1400" b="1" dirty="0" smtClean="0"/>
              <a:t>. – Львів.: Магнолія-2006, 2011. – С. 103 – 103 – 107.</a:t>
            </a:r>
          </a:p>
          <a:p>
            <a:r>
              <a:rPr lang="uk-UA" sz="1400" b="1" dirty="0" err="1" smtClean="0"/>
              <a:t>Причепій</a:t>
            </a:r>
            <a:r>
              <a:rPr lang="uk-UA" sz="1400" b="1" dirty="0" smtClean="0"/>
              <a:t> Є.М., </a:t>
            </a:r>
            <a:r>
              <a:rPr lang="uk-UA" sz="1400" b="1" dirty="0" err="1" smtClean="0"/>
              <a:t>Черній</a:t>
            </a:r>
            <a:r>
              <a:rPr lang="uk-UA" sz="1400" b="1" dirty="0" smtClean="0"/>
              <a:t> А.М., </a:t>
            </a:r>
            <a:r>
              <a:rPr lang="uk-UA" sz="1400" b="1" dirty="0" err="1" smtClean="0"/>
              <a:t>Чекаль</a:t>
            </a:r>
            <a:r>
              <a:rPr lang="uk-UA" sz="1400" b="1" dirty="0" smtClean="0"/>
              <a:t> Л.А. Філософія: підручник. – К.: </a:t>
            </a:r>
            <a:r>
              <a:rPr lang="uk-UA" sz="1400" b="1" dirty="0" err="1" smtClean="0"/>
              <a:t>Акаденмвидав</a:t>
            </a:r>
            <a:r>
              <a:rPr lang="uk-UA" sz="1400" b="1" dirty="0" smtClean="0"/>
              <a:t>, 2009. – С.  225 – 230.</a:t>
            </a:r>
          </a:p>
          <a:p>
            <a:r>
              <a:rPr lang="uk-UA" sz="1400" b="1" dirty="0" err="1" smtClean="0"/>
              <a:t>Пакзенюк</a:t>
            </a:r>
            <a:r>
              <a:rPr lang="uk-UA" sz="1400" b="1" dirty="0" smtClean="0"/>
              <a:t> В.С. Філософія: </a:t>
            </a:r>
            <a:r>
              <a:rPr lang="uk-UA" sz="1400" b="1" dirty="0" err="1" smtClean="0"/>
              <a:t>навч</a:t>
            </a:r>
            <a:r>
              <a:rPr lang="uk-UA" sz="1400" b="1" dirty="0" smtClean="0"/>
              <a:t>. </a:t>
            </a:r>
            <a:r>
              <a:rPr lang="uk-UA" sz="1400" b="1" dirty="0" err="1" smtClean="0"/>
              <a:t>посіб</a:t>
            </a:r>
            <a:r>
              <a:rPr lang="uk-UA" sz="1400" b="1" dirty="0" smtClean="0"/>
              <a:t>. – К.: </a:t>
            </a:r>
            <a:r>
              <a:rPr lang="uk-UA" sz="1400" b="1" dirty="0" err="1" smtClean="0"/>
              <a:t>Академвидав</a:t>
            </a:r>
            <a:r>
              <a:rPr lang="uk-UA" sz="1400" b="1" dirty="0" smtClean="0"/>
              <a:t>, 2008. – 249.</a:t>
            </a:r>
            <a:endParaRPr lang="uk-UA" sz="1400" dirty="0" smtClean="0"/>
          </a:p>
          <a:p>
            <a:r>
              <a:rPr lang="uk-UA" sz="1400" b="1" dirty="0" smtClean="0"/>
              <a:t>Сморж Л.О. Філософія: </a:t>
            </a:r>
            <a:r>
              <a:rPr lang="uk-UA" sz="1400" b="1" dirty="0" err="1" smtClean="0"/>
              <a:t>навч</a:t>
            </a:r>
            <a:r>
              <a:rPr lang="uk-UA" sz="1400" b="1" dirty="0" smtClean="0"/>
              <a:t>. </a:t>
            </a:r>
            <a:r>
              <a:rPr lang="uk-UA" sz="1400" b="1" dirty="0" err="1" smtClean="0"/>
              <a:t>посіб</a:t>
            </a:r>
            <a:r>
              <a:rPr lang="uk-UA" sz="1400" b="1" dirty="0" smtClean="0"/>
              <a:t>. – К.: Кондор, 2004. – 114 – 119.</a:t>
            </a:r>
          </a:p>
          <a:p>
            <a:r>
              <a:rPr lang="uk-UA" sz="1400" b="1" dirty="0" err="1" smtClean="0"/>
              <a:t>Сілаєва</a:t>
            </a:r>
            <a:r>
              <a:rPr lang="uk-UA" sz="1400" b="1" dirty="0" smtClean="0"/>
              <a:t> Т.О., </a:t>
            </a:r>
            <a:r>
              <a:rPr lang="uk-UA" sz="1400" b="1" dirty="0" err="1" smtClean="0"/>
              <a:t>Гнасєвич</a:t>
            </a:r>
            <a:r>
              <a:rPr lang="uk-UA" sz="1400" b="1" dirty="0" smtClean="0"/>
              <a:t> Н.В., </a:t>
            </a:r>
            <a:r>
              <a:rPr lang="uk-UA" sz="1400" b="1" dirty="0" err="1" smtClean="0"/>
              <a:t>Орендарчук</a:t>
            </a:r>
            <a:r>
              <a:rPr lang="uk-UA" sz="1400" b="1" dirty="0" smtClean="0"/>
              <a:t> Г.О., </a:t>
            </a:r>
            <a:r>
              <a:rPr lang="uk-UA" sz="1400" b="1" dirty="0" err="1" smtClean="0"/>
              <a:t>Сокол</a:t>
            </a:r>
            <a:r>
              <a:rPr lang="uk-UA" sz="1400" b="1" dirty="0" smtClean="0"/>
              <a:t> З. С. Філософія: </a:t>
            </a:r>
            <a:r>
              <a:rPr lang="uk-UA" sz="1400" b="1" dirty="0" err="1" smtClean="0"/>
              <a:t>навч</a:t>
            </a:r>
            <a:r>
              <a:rPr lang="uk-UA" sz="1400" b="1" dirty="0" smtClean="0"/>
              <a:t>. </a:t>
            </a:r>
            <a:r>
              <a:rPr lang="uk-UA" sz="1400" b="1" dirty="0" err="1" smtClean="0"/>
              <a:t>посіб</a:t>
            </a:r>
            <a:r>
              <a:rPr lang="uk-UA" sz="1400" b="1" dirty="0" smtClean="0"/>
              <a:t>. – Тернопіль.: </a:t>
            </a:r>
            <a:r>
              <a:rPr lang="uk-UA" sz="1400" b="1" dirty="0" err="1" smtClean="0"/>
              <a:t>Астон</a:t>
            </a:r>
            <a:r>
              <a:rPr lang="uk-UA" sz="1400" b="1" dirty="0" smtClean="0"/>
              <a:t>, 2008. – С. 102 – 105.</a:t>
            </a:r>
          </a:p>
          <a:p>
            <a:r>
              <a:rPr lang="uk-UA" sz="1400" b="1" dirty="0" smtClean="0"/>
              <a:t>Чижевський Д.І. Історія української літератури. – К.: ВЦ </a:t>
            </a:r>
            <a:r>
              <a:rPr lang="uk-UA" sz="1400" b="1" dirty="0" err="1" smtClean="0"/>
              <a:t>“Академія”</a:t>
            </a:r>
            <a:r>
              <a:rPr lang="uk-UA" sz="1400" b="1" dirty="0" smtClean="0"/>
              <a:t>, 2008. – С. 277 – 303.</a:t>
            </a:r>
          </a:p>
          <a:p>
            <a:r>
              <a:rPr lang="uk-UA" sz="1400" b="1" dirty="0" smtClean="0"/>
              <a:t>Чижевський Дмитро Історія української літератури. – Тернопіль.: Презент, 1994. – С. 242 – 246.</a:t>
            </a:r>
          </a:p>
          <a:p>
            <a:r>
              <a:rPr lang="uk-UA" sz="1400" b="1" dirty="0" smtClean="0"/>
              <a:t>Українська культура: історія і сучасність: </a:t>
            </a:r>
            <a:r>
              <a:rPr lang="uk-UA" sz="1400" b="1" dirty="0" err="1" smtClean="0"/>
              <a:t>навч</a:t>
            </a:r>
            <a:r>
              <a:rPr lang="uk-UA" sz="1400" b="1" dirty="0" smtClean="0"/>
              <a:t>. </a:t>
            </a:r>
            <a:r>
              <a:rPr lang="uk-UA" sz="1400" b="1" dirty="0" err="1" smtClean="0"/>
              <a:t>посіб</a:t>
            </a:r>
            <a:r>
              <a:rPr lang="uk-UA" sz="1400" b="1" dirty="0" smtClean="0"/>
              <a:t>./за ред. </a:t>
            </a:r>
            <a:r>
              <a:rPr lang="uk-UA" sz="1400" b="1" dirty="0" err="1" smtClean="0"/>
              <a:t>Черепанової</a:t>
            </a:r>
            <a:r>
              <a:rPr lang="uk-UA" sz="1400" b="1" dirty="0" smtClean="0"/>
              <a:t> С.О. – Львів.: Світ, 1994. – С. 84 – 91.</a:t>
            </a:r>
          </a:p>
          <a:p>
            <a:r>
              <a:rPr lang="uk-UA" sz="1400" b="1" dirty="0" smtClean="0"/>
              <a:t>Філософія серця Григорія Сковороди і сучасність: матеріали Міжнародного наукового круглого столу , м. Київ, МАУП, 2-3 грудня 2005 року. – К.: МАУП, 2005. – 136 с.</a:t>
            </a:r>
          </a:p>
          <a:p>
            <a:r>
              <a:rPr lang="uk-UA" sz="1400" b="1" dirty="0" smtClean="0"/>
              <a:t>Філософія: ідеї, ідеологія, персоналії: ілюстрований енциклопедичний  довідник / Упор.: Ю.В. Омельченко. – К.: Ракша М.Ф., 2009. – С. 86.</a:t>
            </a:r>
            <a:endParaRPr lang="en-US" sz="1400" b="1" dirty="0" smtClean="0"/>
          </a:p>
          <a:p>
            <a:endParaRPr lang="en-US" sz="1400" b="1" dirty="0" smtClean="0"/>
          </a:p>
          <a:p>
            <a:endParaRPr lang="uk-UA" sz="1400" b="1" dirty="0" smtClean="0"/>
          </a:p>
          <a:p>
            <a:endParaRPr lang="uk-UA" sz="1400" b="1" dirty="0" smtClean="0"/>
          </a:p>
          <a:p>
            <a:endParaRPr lang="uk-UA" sz="1400" b="1" dirty="0"/>
          </a:p>
        </p:txBody>
      </p:sp>
      <p:pic>
        <p:nvPicPr>
          <p:cNvPr id="5" name="Місце для вмісту 3" descr="Найнеймовірніші книги в світі - Істина у книзі. Бібліотека-філія №3  Кам&amp;#39;янець-Подільської МЦБС"/>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2214546" cy="1357298"/>
          </a:xfrm>
          <a:prstGeom prst="rect">
            <a:avLst/>
          </a:prstGeom>
          <a:noFill/>
          <a:ln>
            <a:noFill/>
          </a:ln>
        </p:spPr>
      </p:pic>
    </p:spTree>
    <p:extLst>
      <p:ext uri="{BB962C8B-B14F-4D97-AF65-F5344CB8AC3E}">
        <p14:creationId xmlns="" xmlns:p14="http://schemas.microsoft.com/office/powerpoint/2010/main" val="48425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457200"/>
            <a:ext cx="6562740" cy="838200"/>
          </a:xfrm>
        </p:spPr>
        <p:txBody>
          <a:bodyPr>
            <a:normAutofit/>
          </a:bodyPr>
          <a:lstStyle/>
          <a:p>
            <a:pPr algn="ctr"/>
            <a:r>
              <a:rPr lang="uk-UA" sz="2400" dirty="0" smtClean="0"/>
              <a:t>Книги </a:t>
            </a:r>
            <a:r>
              <a:rPr lang="uk-UA" sz="2400" dirty="0" err="1" smtClean="0"/>
              <a:t>Сковородинської</a:t>
            </a:r>
            <a:r>
              <a:rPr lang="uk-UA" sz="2400" dirty="0" smtClean="0"/>
              <a:t> тематики  фонду  бібліотеки УКД</a:t>
            </a:r>
            <a:endParaRPr lang="uk-UA" sz="2400" dirty="0"/>
          </a:p>
        </p:txBody>
      </p:sp>
      <p:sp>
        <p:nvSpPr>
          <p:cNvPr id="3" name="Місце для вмісту 2"/>
          <p:cNvSpPr>
            <a:spLocks noGrp="1"/>
          </p:cNvSpPr>
          <p:nvPr>
            <p:ph idx="1"/>
          </p:nvPr>
        </p:nvSpPr>
        <p:spPr/>
        <p:txBody>
          <a:bodyPr>
            <a:normAutofit/>
          </a:bodyPr>
          <a:lstStyle/>
          <a:p>
            <a:endParaRPr lang="uk-UA" sz="1400" dirty="0" smtClean="0"/>
          </a:p>
          <a:p>
            <a:endParaRPr lang="uk-UA" sz="1400" dirty="0" smtClean="0"/>
          </a:p>
          <a:p>
            <a:r>
              <a:rPr lang="uk-UA" sz="1400" b="1" dirty="0" smtClean="0"/>
              <a:t>Філософія: </a:t>
            </a:r>
            <a:r>
              <a:rPr lang="uk-UA" sz="1400" b="1" dirty="0" err="1" smtClean="0"/>
              <a:t>навч</a:t>
            </a:r>
            <a:r>
              <a:rPr lang="uk-UA" sz="1400" b="1" dirty="0" smtClean="0"/>
              <a:t>. </a:t>
            </a:r>
            <a:r>
              <a:rPr lang="uk-UA" sz="1400" b="1" dirty="0" err="1" smtClean="0"/>
              <a:t>посіб</a:t>
            </a:r>
            <a:r>
              <a:rPr lang="uk-UA" sz="1400" b="1" dirty="0" smtClean="0"/>
              <a:t>. / Л.В. </a:t>
            </a:r>
            <a:r>
              <a:rPr lang="uk-UA" sz="1400" b="1" dirty="0" err="1" smtClean="0"/>
              <a:t>Губерський</a:t>
            </a:r>
            <a:r>
              <a:rPr lang="uk-UA" sz="1400" b="1" dirty="0" smtClean="0"/>
              <a:t>, І.Ф. </a:t>
            </a:r>
            <a:r>
              <a:rPr lang="uk-UA" sz="1400" b="1" dirty="0" err="1" smtClean="0"/>
              <a:t>Надольний</a:t>
            </a:r>
            <a:r>
              <a:rPr lang="uk-UA" sz="1400" b="1" dirty="0" smtClean="0"/>
              <a:t> та ін. – К.: </a:t>
            </a:r>
            <a:r>
              <a:rPr lang="uk-UA" sz="1400" b="1" dirty="0" err="1" smtClean="0"/>
              <a:t>Вікар</a:t>
            </a:r>
            <a:r>
              <a:rPr lang="uk-UA" sz="1400" b="1" dirty="0" smtClean="0"/>
              <a:t>, 2006. – С. 128 – 130.</a:t>
            </a:r>
          </a:p>
          <a:p>
            <a:r>
              <a:rPr lang="uk-UA" sz="1400" b="1" dirty="0" smtClean="0"/>
              <a:t>Шевченко В. Українська філософія в системі українознавства. Теоретико-методологічний коментар до курсу філософії .  - К. : </a:t>
            </a:r>
            <a:r>
              <a:rPr lang="uk-UA" sz="1400" b="1" dirty="0" err="1" smtClean="0"/>
              <a:t>ДП</a:t>
            </a:r>
            <a:r>
              <a:rPr lang="uk-UA" sz="1400" b="1" dirty="0" smtClean="0"/>
              <a:t> </a:t>
            </a:r>
            <a:r>
              <a:rPr lang="uk-UA" sz="1400" b="1" dirty="0" err="1" smtClean="0"/>
              <a:t>“Вид</a:t>
            </a:r>
            <a:r>
              <a:rPr lang="uk-UA" sz="1400" b="1" dirty="0" smtClean="0"/>
              <a:t>. дім </a:t>
            </a:r>
            <a:r>
              <a:rPr lang="uk-UA" sz="1400" b="1" dirty="0" err="1" smtClean="0"/>
              <a:t>“Персонал”</a:t>
            </a:r>
            <a:r>
              <a:rPr lang="uk-UA" sz="1400" b="1" dirty="0" smtClean="0"/>
              <a:t>, 2008. – С. 114.</a:t>
            </a:r>
          </a:p>
          <a:p>
            <a:r>
              <a:rPr lang="uk-UA" sz="1400" b="1" dirty="0" smtClean="0"/>
              <a:t>Шевченко В.М. Словник-довідник з релігієзнавства. – К.: Наукова думка, 2004. – С. 330.</a:t>
            </a:r>
            <a:endParaRPr lang="en-US" sz="1400" b="1" dirty="0" smtClean="0"/>
          </a:p>
          <a:p>
            <a:r>
              <a:rPr lang="uk-UA" sz="1400" b="1" dirty="0" smtClean="0"/>
              <a:t>Щерба С.П. , </a:t>
            </a:r>
            <a:r>
              <a:rPr lang="uk-UA" sz="1400" b="1" dirty="0" err="1" smtClean="0"/>
              <a:t>Тофтул</a:t>
            </a:r>
            <a:r>
              <a:rPr lang="uk-UA" sz="1400" b="1" dirty="0" smtClean="0"/>
              <a:t> М.Г та ін. Філософія: короткий виклад. – К.: Кондор, 2003.- С. 88 – 95.</a:t>
            </a:r>
          </a:p>
          <a:p>
            <a:r>
              <a:rPr lang="uk-UA" sz="1400" b="1" dirty="0" err="1" smtClean="0"/>
              <a:t>Хамітов</a:t>
            </a:r>
            <a:r>
              <a:rPr lang="uk-UA" sz="1400" b="1" dirty="0" smtClean="0"/>
              <a:t> Н., Гармаш Л., Крилова С. Історія філософії, проблеми людини: </a:t>
            </a:r>
            <a:r>
              <a:rPr lang="uk-UA" sz="1400" b="1" dirty="0" err="1" smtClean="0"/>
              <a:t>навч</a:t>
            </a:r>
            <a:r>
              <a:rPr lang="uk-UA" sz="1400" b="1" dirty="0" smtClean="0"/>
              <a:t>. </a:t>
            </a:r>
            <a:r>
              <a:rPr lang="uk-UA" sz="1400" b="1" dirty="0" err="1" smtClean="0"/>
              <a:t>посіб</a:t>
            </a:r>
            <a:r>
              <a:rPr lang="uk-UA" sz="1400" b="1" dirty="0" smtClean="0"/>
              <a:t>. – К.: Наукова думка, 2000. – С.  148.</a:t>
            </a:r>
          </a:p>
          <a:p>
            <a:r>
              <a:rPr lang="uk-UA" sz="1400" b="1" dirty="0" err="1" smtClean="0"/>
              <a:t>Цимбрикевич</a:t>
            </a:r>
            <a:r>
              <a:rPr lang="uk-UA" sz="1400" b="1" dirty="0" smtClean="0"/>
              <a:t> Й.С., Луцький І.М. Філософія в 3-х томах. Ч. 2Історія розвитку філософської думки в Україні. – Івано-Франківськ.: Видавець Супрун В.П., 2009. – С. 106 – 136.</a:t>
            </a:r>
          </a:p>
          <a:p>
            <a:r>
              <a:rPr lang="uk-UA" sz="1400" b="1" dirty="0" smtClean="0"/>
              <a:t>Ярошенко В.І. Історія філософії: словник. – К.: Знання України, 2012. – С. 897.</a:t>
            </a:r>
          </a:p>
          <a:p>
            <a:r>
              <a:rPr lang="uk-UA" sz="1400" b="1" dirty="0" err="1" smtClean="0"/>
              <a:t>Ярошовець</a:t>
            </a:r>
            <a:r>
              <a:rPr lang="uk-UA" sz="1400" b="1" dirty="0" smtClean="0"/>
              <a:t> В.І. Історія філософії: підручник. – К.: Знання України, 2006. –  С. 232.</a:t>
            </a:r>
          </a:p>
          <a:p>
            <a:r>
              <a:rPr lang="uk-UA" sz="1400" b="1" dirty="0" err="1" smtClean="0"/>
              <a:t>Яцук</a:t>
            </a:r>
            <a:r>
              <a:rPr lang="uk-UA" sz="1400" b="1" dirty="0" smtClean="0"/>
              <a:t> Н.Є. Історія української філософії: </a:t>
            </a:r>
            <a:r>
              <a:rPr lang="uk-UA" sz="1400" b="1" dirty="0" err="1" smtClean="0"/>
              <a:t>навч.-метод</a:t>
            </a:r>
            <a:r>
              <a:rPr lang="uk-UA" sz="1400" b="1" dirty="0" smtClean="0"/>
              <a:t>. </a:t>
            </a:r>
            <a:r>
              <a:rPr lang="uk-UA" sz="1400" b="1" dirty="0" err="1" smtClean="0"/>
              <a:t>посіб</a:t>
            </a:r>
            <a:r>
              <a:rPr lang="uk-UA" sz="1400" b="1" dirty="0" smtClean="0"/>
              <a:t>. – Івано-Франківськ.: Симфонія-форте, 2013. – С. 117 – 136.</a:t>
            </a:r>
          </a:p>
          <a:p>
            <a:endParaRPr lang="uk-UA" sz="1400" b="1" dirty="0" smtClean="0"/>
          </a:p>
          <a:p>
            <a:endParaRPr lang="uk-UA" sz="1400" dirty="0"/>
          </a:p>
        </p:txBody>
      </p:sp>
      <p:pic>
        <p:nvPicPr>
          <p:cNvPr id="4" name="Місце для вмісту 3" descr="Найнеймовірніші книги в світі - Істина у книзі. Бібліотека-філія №3  Кам&amp;#39;янець-Подільської МЦБС"/>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844" y="0"/>
            <a:ext cx="2409856" cy="1495400"/>
          </a:xfrm>
          <a:prstGeom prst="rect">
            <a:avLst/>
          </a:prstGeom>
          <a:noFill/>
          <a:ln>
            <a:noFill/>
          </a:ln>
        </p:spPr>
      </p:pic>
    </p:spTree>
    <p:extLst>
      <p:ext uri="{BB962C8B-B14F-4D97-AF65-F5344CB8AC3E}">
        <p14:creationId xmlns="" xmlns:p14="http://schemas.microsoft.com/office/powerpoint/2010/main" val="2937421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43306" y="457200"/>
            <a:ext cx="5348294" cy="838200"/>
          </a:xfrm>
        </p:spPr>
        <p:txBody>
          <a:bodyPr>
            <a:normAutofit fontScale="90000"/>
          </a:bodyPr>
          <a:lstStyle/>
          <a:p>
            <a:pPr algn="ctr"/>
            <a:r>
              <a:rPr lang="ru-RU" sz="2200" b="1" dirty="0" err="1" smtClean="0"/>
              <a:t>Життя</a:t>
            </a:r>
            <a:r>
              <a:rPr lang="ru-RU" sz="2200" b="1" dirty="0" smtClean="0"/>
              <a:t> та </a:t>
            </a:r>
            <a:r>
              <a:rPr lang="ru-RU" sz="2200" b="1" dirty="0" err="1" smtClean="0"/>
              <a:t>творчість</a:t>
            </a:r>
            <a:r>
              <a:rPr lang="ru-RU" sz="2200" b="1" dirty="0" smtClean="0"/>
              <a:t> Г.С. Сковороди </a:t>
            </a:r>
            <a:br>
              <a:rPr lang="ru-RU" sz="2200" b="1" dirty="0" smtClean="0"/>
            </a:br>
            <a:r>
              <a:rPr lang="ru-RU" sz="2200" b="1" dirty="0" smtClean="0"/>
              <a:t>в </a:t>
            </a:r>
            <a:r>
              <a:rPr lang="ru-RU" sz="2200" b="1" dirty="0" err="1" smtClean="0"/>
              <a:t>художній</a:t>
            </a:r>
            <a:r>
              <a:rPr lang="ru-RU" sz="2200" b="1" dirty="0" smtClean="0"/>
              <a:t> </a:t>
            </a:r>
            <a:r>
              <a:rPr lang="ru-RU" sz="2200" b="1" dirty="0" err="1" smtClean="0"/>
              <a:t>літературі</a:t>
            </a:r>
            <a:r>
              <a:rPr lang="ru-RU" sz="2200" b="1" dirty="0" smtClean="0"/>
              <a:t>.</a:t>
            </a:r>
            <a:br>
              <a:rPr lang="ru-RU" sz="2200" b="1" dirty="0" smtClean="0"/>
            </a:br>
            <a:r>
              <a:rPr lang="ru-RU" sz="2200" b="1" dirty="0" smtClean="0"/>
              <a:t> Книги фонду </a:t>
            </a:r>
            <a:r>
              <a:rPr lang="ru-RU" sz="2200" b="1" dirty="0" err="1" smtClean="0"/>
              <a:t>бібліотеки</a:t>
            </a:r>
            <a:r>
              <a:rPr lang="ru-RU" sz="2200" b="1" dirty="0" smtClean="0"/>
              <a:t> УКД</a:t>
            </a:r>
            <a:r>
              <a:rPr lang="ru-RU" b="1" dirty="0" smtClean="0"/>
              <a:t/>
            </a:r>
            <a:br>
              <a:rPr lang="ru-RU" b="1" dirty="0" smtClean="0"/>
            </a:br>
            <a:endParaRPr lang="uk-UA" dirty="0"/>
          </a:p>
        </p:txBody>
      </p:sp>
      <p:sp>
        <p:nvSpPr>
          <p:cNvPr id="3" name="Содержимое 2"/>
          <p:cNvSpPr>
            <a:spLocks noGrp="1"/>
          </p:cNvSpPr>
          <p:nvPr>
            <p:ph idx="1"/>
          </p:nvPr>
        </p:nvSpPr>
        <p:spPr/>
        <p:txBody>
          <a:bodyPr>
            <a:normAutofit lnSpcReduction="10000"/>
          </a:bodyPr>
          <a:lstStyle/>
          <a:p>
            <a:r>
              <a:rPr lang="uk-UA" sz="1400" b="1" dirty="0" smtClean="0"/>
              <a:t>Григорій Сковорода – Повне зібрання творів у двох томах . Т.1 – 528 с. Т.2 – 480 с. – К.: АТ </a:t>
            </a:r>
            <a:r>
              <a:rPr lang="uk-UA" sz="1400" b="1" dirty="0" err="1" smtClean="0"/>
              <a:t>“Обереги”</a:t>
            </a:r>
            <a:r>
              <a:rPr lang="uk-UA" sz="1400" b="1" dirty="0" smtClean="0"/>
              <a:t>, 1994.</a:t>
            </a:r>
          </a:p>
          <a:p>
            <a:r>
              <a:rPr lang="ru-RU" sz="1400" b="1" dirty="0" smtClean="0"/>
              <a:t>Сковорода, Г.  </a:t>
            </a:r>
            <a:r>
              <a:rPr lang="ru-RU" sz="1400" b="1" dirty="0" err="1" smtClean="0"/>
              <a:t>Пізнай</a:t>
            </a:r>
            <a:r>
              <a:rPr lang="ru-RU" sz="1400" b="1" dirty="0" smtClean="0"/>
              <a:t> в </a:t>
            </a:r>
            <a:r>
              <a:rPr lang="ru-RU" sz="1400" b="1" dirty="0" err="1" smtClean="0"/>
              <a:t>собі</a:t>
            </a:r>
            <a:r>
              <a:rPr lang="ru-RU" sz="1400" b="1" dirty="0" smtClean="0"/>
              <a:t> </a:t>
            </a:r>
            <a:r>
              <a:rPr lang="ru-RU" sz="1400" b="1" dirty="0" err="1" smtClean="0"/>
              <a:t>людину</a:t>
            </a:r>
            <a:r>
              <a:rPr lang="ru-RU" sz="1400" b="1" dirty="0" smtClean="0"/>
              <a:t> / Г. Сковорода ; пер. М. Кашуба ;  пер. </a:t>
            </a:r>
            <a:r>
              <a:rPr lang="ru-RU" sz="1400" b="1" dirty="0" err="1" smtClean="0"/>
              <a:t>поезії</a:t>
            </a:r>
            <a:r>
              <a:rPr lang="ru-RU" sz="1400" b="1" dirty="0" smtClean="0"/>
              <a:t> В.Войтович. – </a:t>
            </a:r>
            <a:r>
              <a:rPr lang="ru-RU" sz="1400" b="1" dirty="0" err="1" smtClean="0"/>
              <a:t>Львів</a:t>
            </a:r>
            <a:r>
              <a:rPr lang="ru-RU" sz="1400" b="1" dirty="0" smtClean="0"/>
              <a:t> : </a:t>
            </a:r>
            <a:r>
              <a:rPr lang="ru-RU" sz="1400" b="1" dirty="0" err="1" smtClean="0"/>
              <a:t>Світ</a:t>
            </a:r>
            <a:r>
              <a:rPr lang="ru-RU" sz="1400" b="1" dirty="0" smtClean="0"/>
              <a:t>, 1995. – 528 с.</a:t>
            </a:r>
          </a:p>
          <a:p>
            <a:r>
              <a:rPr lang="ru-RU" sz="1400" b="1" dirty="0" smtClean="0"/>
              <a:t>Сковорода, Г. С. Твори : у 2 т. Т. 1 : </a:t>
            </a:r>
            <a:r>
              <a:rPr lang="ru-RU" sz="1400" b="1" dirty="0" err="1" smtClean="0"/>
              <a:t>Поезії</a:t>
            </a:r>
            <a:r>
              <a:rPr lang="ru-RU" sz="1400" b="1" dirty="0" smtClean="0"/>
              <a:t>. Байки. </a:t>
            </a:r>
            <a:r>
              <a:rPr lang="ru-RU" sz="1400" b="1" dirty="0" err="1" smtClean="0"/>
              <a:t>Трактати</a:t>
            </a:r>
            <a:r>
              <a:rPr lang="ru-RU" sz="1400" b="1" dirty="0" smtClean="0"/>
              <a:t>. </a:t>
            </a:r>
            <a:r>
              <a:rPr lang="ru-RU" sz="1400" b="1" dirty="0" err="1" smtClean="0"/>
              <a:t>Діалоги</a:t>
            </a:r>
            <a:r>
              <a:rPr lang="ru-RU" sz="1400" b="1" dirty="0" smtClean="0"/>
              <a:t> / Г.С.Сковорода. – К. : Обереги, 2005. – 528 с.</a:t>
            </a:r>
            <a:endParaRPr lang="en-US" sz="1400" b="1" dirty="0" smtClean="0"/>
          </a:p>
          <a:p>
            <a:r>
              <a:rPr lang="ru-RU" sz="1400" b="1" dirty="0" smtClean="0"/>
              <a:t>Сковорода, Г. С.  Твори. Т. 2 : </a:t>
            </a:r>
            <a:r>
              <a:rPr lang="ru-RU" sz="1400" b="1" dirty="0" err="1" smtClean="0"/>
              <a:t>Трактати</a:t>
            </a:r>
            <a:r>
              <a:rPr lang="ru-RU" sz="1400" b="1" dirty="0" smtClean="0"/>
              <a:t>. </a:t>
            </a:r>
            <a:r>
              <a:rPr lang="ru-RU" sz="1400" b="1" dirty="0" err="1" smtClean="0"/>
              <a:t>Діалоги</a:t>
            </a:r>
            <a:r>
              <a:rPr lang="ru-RU" sz="1400" b="1" dirty="0" smtClean="0"/>
              <a:t>. </a:t>
            </a:r>
            <a:r>
              <a:rPr lang="ru-RU" sz="1400" b="1" dirty="0" err="1" smtClean="0"/>
              <a:t>Притчі</a:t>
            </a:r>
            <a:r>
              <a:rPr lang="ru-RU" sz="1400" b="1" dirty="0" smtClean="0"/>
              <a:t>. </a:t>
            </a:r>
            <a:r>
              <a:rPr lang="ru-RU" sz="1400" b="1" dirty="0" err="1" smtClean="0"/>
              <a:t>Переклади</a:t>
            </a:r>
            <a:r>
              <a:rPr lang="ru-RU" sz="1400" b="1" dirty="0" smtClean="0"/>
              <a:t>. </a:t>
            </a:r>
            <a:r>
              <a:rPr lang="ru-RU" sz="1400" b="1" dirty="0" err="1" smtClean="0"/>
              <a:t>Листи</a:t>
            </a:r>
            <a:r>
              <a:rPr lang="ru-RU" sz="1400" b="1" dirty="0" smtClean="0"/>
              <a:t> / Г.С.Сковорода. – К. : Обереги. – 480 с.</a:t>
            </a:r>
            <a:endParaRPr lang="en-US" sz="1400" b="1" dirty="0" smtClean="0"/>
          </a:p>
          <a:p>
            <a:r>
              <a:rPr lang="ru-RU" sz="1400" b="1" dirty="0" smtClean="0"/>
              <a:t>Сковорода </a:t>
            </a:r>
            <a:r>
              <a:rPr lang="ru-RU" sz="1400" b="1" dirty="0" err="1" smtClean="0"/>
              <a:t>Григорій</a:t>
            </a:r>
            <a:r>
              <a:rPr lang="ru-RU" sz="1400" b="1" dirty="0" smtClean="0"/>
              <a:t> Савич // </a:t>
            </a:r>
            <a:r>
              <a:rPr lang="ru-RU" sz="1400" b="1" dirty="0" err="1" smtClean="0"/>
              <a:t>Шевченківський</a:t>
            </a:r>
            <a:r>
              <a:rPr lang="ru-RU" sz="1400" b="1" dirty="0" smtClean="0"/>
              <a:t> словник : в 2 т. / ред. кол. : М.П.Бажан, </a:t>
            </a:r>
            <a:r>
              <a:rPr lang="ru-RU" sz="1400" b="1" dirty="0" err="1" smtClean="0"/>
              <a:t>І.К.Білодід</a:t>
            </a:r>
            <a:r>
              <a:rPr lang="ru-RU" sz="1400" b="1" dirty="0" smtClean="0"/>
              <a:t>, К. П. Дорошенко [та </a:t>
            </a:r>
            <a:r>
              <a:rPr lang="ru-RU" sz="1400" b="1" dirty="0" err="1" smtClean="0"/>
              <a:t>ін</a:t>
            </a:r>
            <a:r>
              <a:rPr lang="ru-RU" sz="1400" b="1" dirty="0" smtClean="0"/>
              <a:t>.]. – К., 1978. – Т. 2 : МОЛ – Я. – С.215.</a:t>
            </a:r>
            <a:endParaRPr lang="en-US" sz="1400" b="1" dirty="0" smtClean="0"/>
          </a:p>
          <a:p>
            <a:r>
              <a:rPr lang="uk-UA" sz="1400" b="1" dirty="0" smtClean="0"/>
              <a:t>Сковорода  Г.С., Котляревський І.П: вибране. – Харків.: Прапор, 1990. -  288 с.</a:t>
            </a:r>
          </a:p>
          <a:p>
            <a:r>
              <a:rPr lang="uk-UA" sz="1400" b="1" dirty="0" smtClean="0"/>
              <a:t>Драч І.Ф., Кримський С.Б., Попович М.В. Григорій Сковорода: біографічна повість. – К.: Вид-во ЦК ЛКСМ </a:t>
            </a:r>
            <a:r>
              <a:rPr lang="uk-UA" sz="1400" b="1" dirty="0" err="1" smtClean="0"/>
              <a:t>“Молодь”</a:t>
            </a:r>
            <a:r>
              <a:rPr lang="uk-UA" sz="1400" b="1" dirty="0" smtClean="0"/>
              <a:t>, 1984. – 212 с.</a:t>
            </a:r>
          </a:p>
          <a:p>
            <a:r>
              <a:rPr lang="ru-RU" sz="1400" b="1" dirty="0" smtClean="0"/>
              <a:t>Франко І.Я</a:t>
            </a:r>
            <a:r>
              <a:rPr lang="ru-RU" sz="1400" b="1" i="1" dirty="0" smtClean="0"/>
              <a:t>.</a:t>
            </a:r>
            <a:r>
              <a:rPr lang="ru-RU" sz="1400" b="1" dirty="0" smtClean="0"/>
              <a:t> Сочинения Григория Сковороды // // Франко І . </a:t>
            </a:r>
            <a:r>
              <a:rPr lang="ru-RU" sz="1400" b="1" dirty="0" err="1" smtClean="0"/>
              <a:t>Зібрання</a:t>
            </a:r>
            <a:r>
              <a:rPr lang="ru-RU" sz="1400" b="1" dirty="0" smtClean="0"/>
              <a:t> </a:t>
            </a:r>
            <a:r>
              <a:rPr lang="ru-RU" sz="1400" b="1" dirty="0" err="1" smtClean="0"/>
              <a:t>творів</a:t>
            </a:r>
            <a:r>
              <a:rPr lang="ru-RU" sz="1400" b="1" dirty="0" smtClean="0"/>
              <a:t> у 50-и томах. – К.: </a:t>
            </a:r>
            <a:r>
              <a:rPr lang="ru-RU" sz="1400" b="1" dirty="0" err="1" smtClean="0"/>
              <a:t>Наукова</a:t>
            </a:r>
            <a:r>
              <a:rPr lang="ru-RU" sz="1400" b="1" dirty="0" smtClean="0"/>
              <a:t> думка, 1981 </a:t>
            </a:r>
            <a:r>
              <a:rPr lang="uk-UA" sz="1400" b="1" dirty="0" smtClean="0"/>
              <a:t>. - </a:t>
            </a:r>
            <a:r>
              <a:rPr lang="ru-RU" sz="1400" b="1" dirty="0" smtClean="0"/>
              <a:t>т. 29</a:t>
            </a:r>
            <a:r>
              <a:rPr lang="uk-UA" sz="1400" b="1" dirty="0" smtClean="0"/>
              <a:t>. </a:t>
            </a:r>
            <a:r>
              <a:rPr lang="en-US" sz="1400" b="1" dirty="0" smtClean="0"/>
              <a:t> - C</a:t>
            </a:r>
            <a:r>
              <a:rPr lang="ru-RU" sz="1400" b="1" dirty="0" smtClean="0"/>
              <a:t>. 434 – 438.</a:t>
            </a:r>
          </a:p>
          <a:p>
            <a:r>
              <a:rPr lang="ru-RU" sz="1400" b="1" dirty="0" smtClean="0"/>
              <a:t>Франко І. </a:t>
            </a:r>
            <a:r>
              <a:rPr lang="ru-RU" sz="1400" b="1" dirty="0" err="1" smtClean="0"/>
              <a:t>Нарис</a:t>
            </a:r>
            <a:r>
              <a:rPr lang="ru-RU" sz="1400" b="1" dirty="0" smtClean="0"/>
              <a:t> </a:t>
            </a:r>
            <a:r>
              <a:rPr lang="ru-RU" sz="1400" b="1" dirty="0" err="1" smtClean="0"/>
              <a:t>історії</a:t>
            </a:r>
            <a:r>
              <a:rPr lang="ru-RU" sz="1400" b="1" dirty="0" smtClean="0"/>
              <a:t> </a:t>
            </a:r>
            <a:r>
              <a:rPr lang="ru-RU" sz="1400" b="1" dirty="0" err="1" smtClean="0"/>
              <a:t>українсько-руської</a:t>
            </a:r>
            <a:r>
              <a:rPr lang="ru-RU" sz="1400" b="1" dirty="0" smtClean="0"/>
              <a:t> </a:t>
            </a:r>
            <a:r>
              <a:rPr lang="ru-RU" sz="1400" b="1" dirty="0" err="1" smtClean="0"/>
              <a:t>літератури</a:t>
            </a:r>
            <a:r>
              <a:rPr lang="ru-RU" sz="1400" b="1" dirty="0" smtClean="0"/>
              <a:t> до 1890 р. // Франко І. </a:t>
            </a:r>
            <a:r>
              <a:rPr lang="ru-RU" sz="1400" b="1" dirty="0" err="1" smtClean="0"/>
              <a:t>Зібрання</a:t>
            </a:r>
            <a:r>
              <a:rPr lang="ru-RU" sz="1400" b="1" dirty="0" smtClean="0"/>
              <a:t> </a:t>
            </a:r>
            <a:r>
              <a:rPr lang="ru-RU" sz="1400" b="1" dirty="0" err="1" smtClean="0"/>
              <a:t>творів</a:t>
            </a:r>
            <a:r>
              <a:rPr lang="ru-RU" sz="1400" b="1" dirty="0" smtClean="0"/>
              <a:t>: У 50-ти т. — К.: </a:t>
            </a:r>
            <a:r>
              <a:rPr lang="ru-RU" sz="1400" b="1" dirty="0" err="1" smtClean="0"/>
              <a:t>Наукова</a:t>
            </a:r>
            <a:r>
              <a:rPr lang="ru-RU" sz="1400" b="1" dirty="0" smtClean="0"/>
              <a:t> думка, 1985. — Т. 41. — С. 257.</a:t>
            </a:r>
          </a:p>
          <a:p>
            <a:r>
              <a:rPr lang="ru-RU" sz="1400" b="1" dirty="0" smtClean="0"/>
              <a:t>Шевченко Т. </a:t>
            </a:r>
            <a:r>
              <a:rPr lang="ru-RU" sz="1400" b="1" dirty="0" err="1" smtClean="0"/>
              <a:t>Повне</a:t>
            </a:r>
            <a:r>
              <a:rPr lang="ru-RU" sz="1400" b="1" dirty="0" smtClean="0"/>
              <a:t> </a:t>
            </a:r>
            <a:r>
              <a:rPr lang="ru-RU" sz="1400" b="1" dirty="0" err="1" smtClean="0"/>
              <a:t>зібрання</a:t>
            </a:r>
            <a:r>
              <a:rPr lang="ru-RU" sz="1400" b="1" dirty="0" smtClean="0"/>
              <a:t> </a:t>
            </a:r>
            <a:r>
              <a:rPr lang="ru-RU" sz="1400" b="1" dirty="0" err="1" smtClean="0"/>
              <a:t>творів</a:t>
            </a:r>
            <a:r>
              <a:rPr lang="ru-RU" sz="1400" b="1" dirty="0" smtClean="0"/>
              <a:t>: У 12-ти т. — К.: </a:t>
            </a:r>
            <a:r>
              <a:rPr lang="ru-RU" sz="1400" b="1" dirty="0" err="1" smtClean="0"/>
              <a:t>Наукова</a:t>
            </a:r>
            <a:r>
              <a:rPr lang="ru-RU" sz="1400" b="1" dirty="0" smtClean="0"/>
              <a:t> думка, 2003. — Т. 2.: </a:t>
            </a:r>
            <a:r>
              <a:rPr lang="ru-RU" sz="1400" b="1" dirty="0" err="1" smtClean="0"/>
              <a:t>Поезія</a:t>
            </a:r>
            <a:r>
              <a:rPr lang="ru-RU" sz="1400" b="1" dirty="0" smtClean="0"/>
              <a:t> 1847—1861 </a:t>
            </a:r>
            <a:r>
              <a:rPr lang="ru-RU" sz="1400" b="1" dirty="0" err="1" smtClean="0"/>
              <a:t>рр</a:t>
            </a:r>
            <a:r>
              <a:rPr lang="ru-RU" sz="1400" b="1" dirty="0" smtClean="0"/>
              <a:t>. — С. 58.</a:t>
            </a:r>
            <a:endParaRPr lang="uk-UA" sz="1400" b="1" dirty="0" smtClean="0"/>
          </a:p>
          <a:p>
            <a:r>
              <a:rPr lang="ru-RU" sz="1400" b="1" dirty="0" smtClean="0"/>
              <a:t> </a:t>
            </a:r>
            <a:endParaRPr lang="en-US" sz="1400" b="1" dirty="0" smtClean="0"/>
          </a:p>
          <a:p>
            <a:endParaRPr lang="uk-UA" sz="1400" b="1" dirty="0" smtClean="0"/>
          </a:p>
          <a:p>
            <a:endParaRPr lang="uk-UA" sz="1400" b="1" dirty="0" smtClean="0"/>
          </a:p>
          <a:p>
            <a:endParaRPr lang="uk-UA" sz="1400" b="1" dirty="0" smtClean="0"/>
          </a:p>
          <a:p>
            <a:endParaRPr lang="uk-UA" sz="1400" dirty="0"/>
          </a:p>
        </p:txBody>
      </p:sp>
      <p:pic>
        <p:nvPicPr>
          <p:cNvPr id="4" name="Місце для вмісту 3" descr="Найнеймовірніші книги в світі - Істина у книзі. Бібліотека-філія №3  Кам&amp;#39;янець-Подільської МЦБС"/>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844" y="71414"/>
            <a:ext cx="2409856" cy="107157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4612" y="0"/>
            <a:ext cx="6276988" cy="1071546"/>
          </a:xfrm>
        </p:spPr>
        <p:txBody>
          <a:bodyPr>
            <a:normAutofit/>
          </a:bodyPr>
          <a:lstStyle/>
          <a:p>
            <a:pPr algn="ctr"/>
            <a:r>
              <a:rPr lang="uk-UA" sz="1800" dirty="0" smtClean="0"/>
              <a:t>Статті фонду бібліотеки УКД на </a:t>
            </a:r>
            <a:r>
              <a:rPr lang="uk-UA" sz="1800" dirty="0" err="1" smtClean="0"/>
              <a:t>Сковородинську</a:t>
            </a:r>
            <a:r>
              <a:rPr lang="uk-UA" sz="1800" dirty="0" smtClean="0"/>
              <a:t> тематику</a:t>
            </a:r>
            <a:endParaRPr lang="uk-UA" sz="1800" dirty="0"/>
          </a:p>
        </p:txBody>
      </p:sp>
      <p:sp>
        <p:nvSpPr>
          <p:cNvPr id="3" name="Содержимое 2"/>
          <p:cNvSpPr>
            <a:spLocks noGrp="1"/>
          </p:cNvSpPr>
          <p:nvPr>
            <p:ph idx="1"/>
          </p:nvPr>
        </p:nvSpPr>
        <p:spPr>
          <a:xfrm>
            <a:off x="500034" y="1071546"/>
            <a:ext cx="8491566" cy="5008579"/>
          </a:xfrm>
        </p:spPr>
        <p:txBody>
          <a:bodyPr>
            <a:noAutofit/>
          </a:bodyPr>
          <a:lstStyle/>
          <a:p>
            <a:r>
              <a:rPr lang="uk-UA" sz="1200" b="1" dirty="0" smtClean="0"/>
              <a:t>Античні та середньовічні джерела філософії Сковороди // Філософська думка. – 2014. - № 5. – С. 5 – 6.</a:t>
            </a:r>
          </a:p>
          <a:p>
            <a:r>
              <a:rPr lang="uk-UA" sz="1200" b="1" dirty="0" smtClean="0"/>
              <a:t>Бурячок Андрій Про богословську ідею Митрополита Іларіона </a:t>
            </a:r>
            <a:r>
              <a:rPr lang="uk-UA" sz="1200" b="1" dirty="0" err="1" smtClean="0"/>
              <a:t>“Служити</a:t>
            </a:r>
            <a:r>
              <a:rPr lang="uk-UA" sz="1200" b="1" dirty="0" smtClean="0"/>
              <a:t> народові – то служити Богові </a:t>
            </a:r>
            <a:r>
              <a:rPr lang="en-US" sz="1200" b="1" dirty="0" smtClean="0"/>
              <a:t> </a:t>
            </a:r>
            <a:r>
              <a:rPr lang="uk-UA" sz="1200" b="1" dirty="0" smtClean="0"/>
              <a:t>//Український богослов. – 1999. - № 1. – С. 114 – 121.</a:t>
            </a:r>
          </a:p>
          <a:p>
            <a:r>
              <a:rPr lang="uk-UA" sz="1200" b="1" dirty="0" smtClean="0"/>
              <a:t>Братко М. Проблема сенсу життя у релігійній філософії Г. Сковороди // Православний вісник. – 2005. – № 7-8. – С. 50 – 53.</a:t>
            </a:r>
          </a:p>
          <a:p>
            <a:r>
              <a:rPr lang="uk-UA" sz="1200" b="1" dirty="0" smtClean="0"/>
              <a:t>Кашуба М. Моральні вчення Цицерона і Плутарха у трактуванні Григорія Сковороди // Філософська думка. – 2014. - № 5. – С.30 – 41.</a:t>
            </a:r>
          </a:p>
          <a:p>
            <a:r>
              <a:rPr lang="uk-UA" sz="1200" b="1" dirty="0" smtClean="0"/>
              <a:t>Коваленко О. Тихий голос розуму //Освіта України. – 2013. - № 22. – 3 червня. – С. 15.</a:t>
            </a:r>
          </a:p>
          <a:p>
            <a:r>
              <a:rPr lang="uk-UA" sz="1200" b="1" dirty="0" err="1" smtClean="0"/>
              <a:t>Кир</a:t>
            </a:r>
            <a:r>
              <a:rPr lang="uk-UA" sz="1200" b="1" dirty="0" err="1" smtClean="0">
                <a:latin typeface="Arial"/>
                <a:cs typeface="Arial"/>
              </a:rPr>
              <a:t>’ян</a:t>
            </a:r>
            <a:r>
              <a:rPr lang="uk-UA" sz="1200" b="1" dirty="0" smtClean="0">
                <a:latin typeface="Arial"/>
                <a:cs typeface="Arial"/>
              </a:rPr>
              <a:t> Н. Артем Ведель Григорій Сковорода: культурологічні паралелі // Слово просвіти. – 2008. – Ч.51. – 18-24 грудня. – С.3.</a:t>
            </a:r>
            <a:endParaRPr lang="uk-UA" sz="1200" b="1" dirty="0" smtClean="0"/>
          </a:p>
          <a:p>
            <a:r>
              <a:rPr lang="uk-UA" sz="1200" b="1" dirty="0" smtClean="0"/>
              <a:t>Сковорода Григорій . Вхідні двері до християнської доброчесності // Філософська думка. – 2014. - № 5. – С. 7 – 18.</a:t>
            </a:r>
          </a:p>
          <a:p>
            <a:r>
              <a:rPr lang="uk-UA" sz="1200" b="1" dirty="0" smtClean="0"/>
              <a:t> </a:t>
            </a:r>
            <a:r>
              <a:rPr lang="uk-UA" sz="1200" b="1" dirty="0" err="1" smtClean="0"/>
              <a:t>Сирцова</a:t>
            </a:r>
            <a:r>
              <a:rPr lang="uk-UA" sz="1200" b="1" dirty="0" smtClean="0"/>
              <a:t> О. </a:t>
            </a:r>
            <a:r>
              <a:rPr lang="uk-UA" sz="1200" b="1" dirty="0" err="1" smtClean="0"/>
              <a:t>Анаксагор</a:t>
            </a:r>
            <a:r>
              <a:rPr lang="uk-UA" sz="1200" b="1" dirty="0" smtClean="0"/>
              <a:t> </a:t>
            </a:r>
            <a:r>
              <a:rPr lang="uk-UA" sz="1200" b="1" dirty="0" err="1" smtClean="0"/>
              <a:t>Клазоменський</a:t>
            </a:r>
            <a:r>
              <a:rPr lang="uk-UA" sz="1200" b="1" dirty="0" smtClean="0"/>
              <a:t> і "</a:t>
            </a:r>
            <a:r>
              <a:rPr lang="en-US" sz="1200" b="1" dirty="0" err="1" smtClean="0"/>
              <a:t>Fabula</a:t>
            </a:r>
            <a:r>
              <a:rPr lang="en-US" sz="1200" b="1" dirty="0" smtClean="0"/>
              <a:t> de </a:t>
            </a:r>
            <a:r>
              <a:rPr lang="en-US" sz="1200" b="1" dirty="0" err="1" smtClean="0"/>
              <a:t>Tantalo</a:t>
            </a:r>
            <a:r>
              <a:rPr lang="en-US" sz="1200" b="1" dirty="0" smtClean="0"/>
              <a:t>" </a:t>
            </a:r>
            <a:r>
              <a:rPr lang="uk-UA" sz="1200" b="1" dirty="0" smtClean="0"/>
              <a:t>Григорія </a:t>
            </a:r>
            <a:r>
              <a:rPr lang="en-US" sz="1200" b="1" dirty="0" smtClean="0"/>
              <a:t>C</a:t>
            </a:r>
            <a:r>
              <a:rPr lang="uk-UA" sz="1200" b="1" dirty="0" err="1" smtClean="0"/>
              <a:t>ковороди</a:t>
            </a:r>
            <a:r>
              <a:rPr lang="uk-UA" sz="1200" b="1" dirty="0" smtClean="0"/>
              <a:t> / О. </a:t>
            </a:r>
            <a:r>
              <a:rPr lang="uk-UA" sz="1200" b="1" dirty="0" err="1" smtClean="0"/>
              <a:t>Сирцова</a:t>
            </a:r>
            <a:r>
              <a:rPr lang="uk-UA" sz="1200" b="1" dirty="0" smtClean="0"/>
              <a:t> // Філософська думка. - - 2014. - № 5. - С. 19-29.</a:t>
            </a:r>
          </a:p>
          <a:p>
            <a:r>
              <a:rPr lang="uk-UA" sz="1200" b="1" dirty="0" err="1" smtClean="0"/>
              <a:t>Симчич</a:t>
            </a:r>
            <a:r>
              <a:rPr lang="uk-UA" sz="1200" b="1" dirty="0" smtClean="0"/>
              <a:t> М. Від Вишенського до Сковороди: радянські дослідження української філософії </a:t>
            </a:r>
            <a:r>
              <a:rPr lang="en-US" sz="1200" b="1" dirty="0" smtClean="0"/>
              <a:t>XV</a:t>
            </a:r>
            <a:r>
              <a:rPr lang="uk-UA" sz="1200" b="1" dirty="0" smtClean="0"/>
              <a:t>ІІ – Х</a:t>
            </a:r>
            <a:r>
              <a:rPr lang="en-US" sz="1200" b="1" dirty="0" smtClean="0"/>
              <a:t>V</a:t>
            </a:r>
            <a:r>
              <a:rPr lang="uk-UA" sz="1200" b="1" dirty="0" smtClean="0"/>
              <a:t>ІІІ ст. //Філософська думка. – 2013. - № 1, - С. 71 – 80.</a:t>
            </a:r>
            <a:endParaRPr lang="en-US" sz="1200" b="1" dirty="0" smtClean="0"/>
          </a:p>
          <a:p>
            <a:r>
              <a:rPr lang="uk-UA" sz="1200" b="1" dirty="0" err="1" smtClean="0"/>
              <a:t>Тимків</a:t>
            </a:r>
            <a:r>
              <a:rPr lang="uk-UA" sz="1200" b="1" dirty="0" smtClean="0"/>
              <a:t> В. Монах в миру. Про життєву і творчу спадщину Г.С. Сковороди // Православний вісник. – 2009. - № 5-6. – С. 47 – 55.</a:t>
            </a:r>
          </a:p>
          <a:p>
            <a:r>
              <a:rPr lang="uk-UA" sz="1200" b="1" dirty="0" err="1" smtClean="0"/>
              <a:t>Ушкалов</a:t>
            </a:r>
            <a:r>
              <a:rPr lang="uk-UA" sz="1200" b="1" dirty="0" smtClean="0"/>
              <a:t> Л. Сковорода і Візантійське богослов</a:t>
            </a:r>
            <a:r>
              <a:rPr lang="uk-UA" sz="1200" b="1" dirty="0" smtClean="0">
                <a:latin typeface="Arial"/>
                <a:cs typeface="Arial"/>
              </a:rPr>
              <a:t>’я // Філософська думка. – 2014. - № 5. – С. 62 – 72.</a:t>
            </a:r>
            <a:endParaRPr lang="uk-UA" sz="1200" b="1" dirty="0" smtClean="0"/>
          </a:p>
          <a:p>
            <a:r>
              <a:rPr lang="uk-UA" sz="1200" b="1" dirty="0" smtClean="0"/>
              <a:t>Фоменко А.К. Філософія людини Григорія Сковороди // Католицький щорічник. – 1996. –  С. 120 – 129.</a:t>
            </a:r>
          </a:p>
          <a:p>
            <a:r>
              <a:rPr lang="uk-UA" sz="1200" b="1" dirty="0" smtClean="0"/>
              <a:t>Чернишов В. Григорій Сковорода як читач Северина </a:t>
            </a:r>
            <a:r>
              <a:rPr lang="uk-UA" sz="1200" b="1" dirty="0" err="1" smtClean="0"/>
              <a:t>Боєция</a:t>
            </a:r>
            <a:r>
              <a:rPr lang="uk-UA" sz="1200" b="1" dirty="0" smtClean="0"/>
              <a:t> // Філософська думка. – 2014. - № 5. – С. 42 – 61.</a:t>
            </a:r>
          </a:p>
          <a:p>
            <a:r>
              <a:rPr lang="uk-UA" sz="1200" b="1" dirty="0" smtClean="0"/>
              <a:t>Чорноморець Ю. Християнський платонізм Григорія Сковороди // </a:t>
            </a:r>
            <a:r>
              <a:rPr lang="ru-RU" sz="1200" b="1" dirty="0" err="1" smtClean="0"/>
              <a:t>Філософська</a:t>
            </a:r>
            <a:r>
              <a:rPr lang="ru-RU" sz="1200" b="1" dirty="0" smtClean="0"/>
              <a:t> думка. – 2014. - № 5. – С. 88 – 97.</a:t>
            </a:r>
          </a:p>
          <a:p>
            <a:r>
              <a:rPr lang="ru-RU" sz="1200" b="1" dirty="0" smtClean="0"/>
              <a:t>Шевченко В. </a:t>
            </a:r>
            <a:r>
              <a:rPr lang="ru-RU" sz="1200" b="1" dirty="0" err="1" smtClean="0"/>
              <a:t>Григорій</a:t>
            </a:r>
            <a:r>
              <a:rPr lang="ru-RU" sz="1200" b="1" dirty="0" smtClean="0"/>
              <a:t> Сковорода </a:t>
            </a:r>
            <a:r>
              <a:rPr lang="ru-RU" sz="1200" b="1" dirty="0" err="1" smtClean="0"/>
              <a:t>і</a:t>
            </a:r>
            <a:r>
              <a:rPr lang="ru-RU" sz="1200" b="1" dirty="0" smtClean="0"/>
              <a:t> </a:t>
            </a:r>
            <a:r>
              <a:rPr lang="ru-RU" sz="1200" b="1" dirty="0" err="1" smtClean="0"/>
              <a:t>префігуральна</a:t>
            </a:r>
            <a:r>
              <a:rPr lang="ru-RU" sz="1200" b="1" dirty="0" smtClean="0"/>
              <a:t> </a:t>
            </a:r>
            <a:r>
              <a:rPr lang="ru-RU" sz="1200" b="1" dirty="0" err="1" smtClean="0"/>
              <a:t>екзегенеза</a:t>
            </a:r>
            <a:r>
              <a:rPr lang="ru-RU" sz="1200" b="1" dirty="0" smtClean="0"/>
              <a:t> </a:t>
            </a:r>
            <a:r>
              <a:rPr lang="ru-RU" sz="1200" b="1" dirty="0" err="1" smtClean="0"/>
              <a:t>Біблії</a:t>
            </a:r>
            <a:r>
              <a:rPr lang="ru-RU" sz="1200" b="1" dirty="0" smtClean="0"/>
              <a:t>// </a:t>
            </a:r>
            <a:r>
              <a:rPr lang="ru-RU" sz="1200" b="1" dirty="0" err="1" smtClean="0"/>
              <a:t>Філософська</a:t>
            </a:r>
            <a:r>
              <a:rPr lang="ru-RU" sz="1200" b="1" dirty="0" smtClean="0"/>
              <a:t> думка. – 2014. - № 5. – С. 98.</a:t>
            </a:r>
          </a:p>
          <a:p>
            <a:r>
              <a:rPr lang="ru-RU" sz="1200" b="1" dirty="0" smtClean="0"/>
              <a:t>Шевчук В. </a:t>
            </a:r>
            <a:r>
              <a:rPr lang="ru-RU" sz="1200" b="1" dirty="0" err="1" smtClean="0"/>
              <a:t>Ідея</a:t>
            </a:r>
            <a:r>
              <a:rPr lang="ru-RU" sz="1200" b="1" dirty="0" smtClean="0"/>
              <a:t> </a:t>
            </a:r>
            <a:r>
              <a:rPr lang="ru-RU" sz="1200" b="1" dirty="0" err="1" smtClean="0"/>
              <a:t>простоти</a:t>
            </a:r>
            <a:r>
              <a:rPr lang="ru-RU" sz="1200" b="1" dirty="0" smtClean="0"/>
              <a:t> в </a:t>
            </a:r>
            <a:r>
              <a:rPr lang="ru-RU" sz="1200" b="1" dirty="0" err="1" smtClean="0"/>
              <a:t>елітарному</a:t>
            </a:r>
            <a:r>
              <a:rPr lang="ru-RU" sz="1200" b="1" dirty="0" smtClean="0"/>
              <a:t> </a:t>
            </a:r>
            <a:r>
              <a:rPr lang="ru-RU" sz="1200" b="1" dirty="0" err="1" smtClean="0"/>
              <a:t>світогляді</a:t>
            </a:r>
            <a:r>
              <a:rPr lang="ru-RU" sz="1200" b="1" dirty="0" smtClean="0"/>
              <a:t> </a:t>
            </a:r>
            <a:r>
              <a:rPr lang="ru-RU" sz="1200" b="1" dirty="0" err="1" smtClean="0"/>
              <a:t>Григорія</a:t>
            </a:r>
            <a:r>
              <a:rPr lang="ru-RU" sz="1200" b="1" dirty="0" smtClean="0"/>
              <a:t> Сковороди //</a:t>
            </a:r>
            <a:r>
              <a:rPr lang="ru-RU" sz="1200" b="1" dirty="0" err="1" smtClean="0"/>
              <a:t>Україна</a:t>
            </a:r>
            <a:r>
              <a:rPr lang="ru-RU" sz="1200" b="1" dirty="0" smtClean="0"/>
              <a:t>. Наука </a:t>
            </a:r>
            <a:r>
              <a:rPr lang="ru-RU" sz="1200" b="1" dirty="0" err="1" smtClean="0"/>
              <a:t>і</a:t>
            </a:r>
            <a:r>
              <a:rPr lang="ru-RU" sz="1200" b="1" dirty="0" smtClean="0"/>
              <a:t> культура. –  1993. - </a:t>
            </a:r>
            <a:r>
              <a:rPr lang="ru-RU" sz="1200" b="1" dirty="0" err="1" smtClean="0"/>
              <a:t>Вип</a:t>
            </a:r>
            <a:r>
              <a:rPr lang="ru-RU" sz="1200" b="1" dirty="0" smtClean="0"/>
              <a:t>. 26-27. – С. 86 – 93. </a:t>
            </a:r>
            <a:endParaRPr lang="uk-UA" sz="1200" b="1" dirty="0" smtClean="0"/>
          </a:p>
          <a:p>
            <a:endParaRPr lang="uk-UA" sz="1200" dirty="0"/>
          </a:p>
        </p:txBody>
      </p:sp>
      <p:pic>
        <p:nvPicPr>
          <p:cNvPr id="4" name="Місце для вмісту 3" descr="Найнеймовірніші книги в світі - Істина у книзі. Бібліотека-філія №3  Кам&amp;#39;янець-Подільської МЦБС"/>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844" y="0"/>
            <a:ext cx="2409856" cy="928742"/>
          </a:xfrm>
          <a:prstGeom prst="rect">
            <a:avLst/>
          </a:prstGeom>
          <a:noFill/>
          <a:ln>
            <a:noFill/>
          </a:ln>
        </p:spPr>
      </p:pic>
      <p:sp>
        <p:nvSpPr>
          <p:cNvPr id="3074" name="AutoShape 2" descr="https://chtyvo.org.ua/content/covers/7332c4dc4b2ef5c36accdc2693d87c4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7818" y="142852"/>
            <a:ext cx="3633782" cy="1152548"/>
          </a:xfrm>
        </p:spPr>
        <p:txBody>
          <a:bodyPr>
            <a:normAutofit fontScale="90000"/>
          </a:bodyPr>
          <a:lstStyle/>
          <a:p>
            <a:pPr algn="ctr"/>
            <a:r>
              <a:rPr lang="uk-UA" dirty="0" smtClean="0"/>
              <a:t>Книги фонду бібліотеки УКД</a:t>
            </a:r>
            <a:endParaRPr lang="uk-UA" dirty="0"/>
          </a:p>
        </p:txBody>
      </p:sp>
      <p:pic>
        <p:nvPicPr>
          <p:cNvPr id="4" name="Содержимое 3" descr="Григорій Сковорода"/>
          <p:cNvPicPr>
            <a:picLocks noGrp="1"/>
          </p:cNvPicPr>
          <p:nvPr>
            <p:ph idx="1"/>
          </p:nvPr>
        </p:nvPicPr>
        <p:blipFill>
          <a:blip r:embed="rId2" cstate="print"/>
          <a:srcRect/>
          <a:stretch>
            <a:fillRect/>
          </a:stretch>
        </p:blipFill>
        <p:spPr bwMode="auto">
          <a:xfrm>
            <a:off x="71406" y="2000240"/>
            <a:ext cx="1571636" cy="2214578"/>
          </a:xfrm>
          <a:prstGeom prst="rect">
            <a:avLst/>
          </a:prstGeom>
          <a:noFill/>
          <a:ln w="9525">
            <a:noFill/>
            <a:miter lim="800000"/>
            <a:headEnd/>
            <a:tailEnd/>
          </a:ln>
        </p:spPr>
      </p:pic>
      <p:pic>
        <p:nvPicPr>
          <p:cNvPr id="5" name="Рисунок 4" descr="Лучшие книги 22 ноября (3 декабря) 1722, )"/>
          <p:cNvPicPr/>
          <p:nvPr/>
        </p:nvPicPr>
        <p:blipFill>
          <a:blip r:embed="rId3" cstate="print"/>
          <a:srcRect/>
          <a:stretch>
            <a:fillRect/>
          </a:stretch>
        </p:blipFill>
        <p:spPr bwMode="auto">
          <a:xfrm>
            <a:off x="1928794" y="1571612"/>
            <a:ext cx="1428760" cy="2187570"/>
          </a:xfrm>
          <a:prstGeom prst="rect">
            <a:avLst/>
          </a:prstGeom>
          <a:noFill/>
          <a:ln w="9525">
            <a:noFill/>
            <a:miter lim="800000"/>
            <a:headEnd/>
            <a:tailEnd/>
          </a:ln>
        </p:spPr>
      </p:pic>
      <p:pic>
        <p:nvPicPr>
          <p:cNvPr id="6" name="Рисунок 5" descr="Світ ловив мене, та не спіймав »"/>
          <p:cNvPicPr/>
          <p:nvPr/>
        </p:nvPicPr>
        <p:blipFill>
          <a:blip r:embed="rId4" cstate="print"/>
          <a:srcRect/>
          <a:stretch>
            <a:fillRect/>
          </a:stretch>
        </p:blipFill>
        <p:spPr bwMode="auto">
          <a:xfrm>
            <a:off x="2143108" y="142853"/>
            <a:ext cx="1670050" cy="2214578"/>
          </a:xfrm>
          <a:prstGeom prst="rect">
            <a:avLst/>
          </a:prstGeom>
          <a:noFill/>
          <a:ln w="9525">
            <a:noFill/>
            <a:miter lim="800000"/>
            <a:headEnd/>
            <a:tailEnd/>
          </a:ln>
        </p:spPr>
      </p:pic>
      <p:pic>
        <p:nvPicPr>
          <p:cNvPr id="7" name="Рисунок 6" descr="Пізнай в собі людину (Григорій Сковорода) Страница 1 - ЛитВек - Читать  онлайн полностью"/>
          <p:cNvPicPr/>
          <p:nvPr/>
        </p:nvPicPr>
        <p:blipFill>
          <a:blip r:embed="rId5" cstate="print"/>
          <a:srcRect/>
          <a:stretch>
            <a:fillRect/>
          </a:stretch>
        </p:blipFill>
        <p:spPr bwMode="auto">
          <a:xfrm>
            <a:off x="142844" y="0"/>
            <a:ext cx="1621790" cy="2143140"/>
          </a:xfrm>
          <a:prstGeom prst="rect">
            <a:avLst/>
          </a:prstGeom>
          <a:noFill/>
          <a:ln w="9525">
            <a:noFill/>
            <a:miter lim="800000"/>
            <a:headEnd/>
            <a:tailEnd/>
          </a:ln>
        </p:spPr>
      </p:pic>
      <p:pic>
        <p:nvPicPr>
          <p:cNvPr id="8" name="Рисунок 7" descr="3 грудня – 290 років від дня народження"/>
          <p:cNvPicPr/>
          <p:nvPr/>
        </p:nvPicPr>
        <p:blipFill>
          <a:blip r:embed="rId6" cstate="print"/>
          <a:srcRect/>
          <a:stretch>
            <a:fillRect/>
          </a:stretch>
        </p:blipFill>
        <p:spPr bwMode="auto">
          <a:xfrm>
            <a:off x="3929058" y="142852"/>
            <a:ext cx="1643074" cy="2143140"/>
          </a:xfrm>
          <a:prstGeom prst="rect">
            <a:avLst/>
          </a:prstGeom>
          <a:noFill/>
          <a:ln w="9525">
            <a:noFill/>
            <a:miter lim="800000"/>
            <a:headEnd/>
            <a:tailEnd/>
          </a:ln>
        </p:spPr>
      </p:pic>
      <p:pic>
        <p:nvPicPr>
          <p:cNvPr id="9" name="Рисунок 8" descr="Том 29. Літературно-критичні праці (1893—1895) - И. Франко - читать,  скачать книгу | Либрусек"/>
          <p:cNvPicPr/>
          <p:nvPr/>
        </p:nvPicPr>
        <p:blipFill>
          <a:blip r:embed="rId7" cstate="print"/>
          <a:srcRect/>
          <a:stretch>
            <a:fillRect/>
          </a:stretch>
        </p:blipFill>
        <p:spPr bwMode="auto">
          <a:xfrm>
            <a:off x="3643306" y="2071678"/>
            <a:ext cx="1500197" cy="2143140"/>
          </a:xfrm>
          <a:prstGeom prst="rect">
            <a:avLst/>
          </a:prstGeom>
          <a:noFill/>
          <a:ln w="9525">
            <a:noFill/>
            <a:miter lim="800000"/>
            <a:headEnd/>
            <a:tailEnd/>
          </a:ln>
        </p:spPr>
      </p:pic>
      <p:pic>
        <p:nvPicPr>
          <p:cNvPr id="10" name="Рисунок 9" descr="Архів Сковорода Г.С., Котляревський І.П. «Вибрані твори»: 60 грн. - Художня  література Запоріжжя на BESPLATKA.ua 22553833"/>
          <p:cNvPicPr/>
          <p:nvPr/>
        </p:nvPicPr>
        <p:blipFill>
          <a:blip r:embed="rId8" cstate="print"/>
          <a:srcRect/>
          <a:stretch>
            <a:fillRect/>
          </a:stretch>
        </p:blipFill>
        <p:spPr bwMode="auto">
          <a:xfrm>
            <a:off x="5572132" y="1214422"/>
            <a:ext cx="2000264" cy="2786082"/>
          </a:xfrm>
          <a:prstGeom prst="rect">
            <a:avLst/>
          </a:prstGeom>
          <a:noFill/>
          <a:ln w="9525">
            <a:noFill/>
            <a:miter lim="800000"/>
            <a:headEnd/>
            <a:tailEnd/>
          </a:ln>
        </p:spPr>
      </p:pic>
      <p:pic>
        <p:nvPicPr>
          <p:cNvPr id="11" name="Рисунок 10" descr="Скачать Огородник І.В., Огородник В.В. Історія філософської думки в Україні  [DOC] - Все для студента"/>
          <p:cNvPicPr/>
          <p:nvPr/>
        </p:nvPicPr>
        <p:blipFill>
          <a:blip r:embed="rId9" cstate="print"/>
          <a:srcRect/>
          <a:stretch>
            <a:fillRect/>
          </a:stretch>
        </p:blipFill>
        <p:spPr bwMode="auto">
          <a:xfrm>
            <a:off x="7358082" y="1571612"/>
            <a:ext cx="1643042" cy="2522870"/>
          </a:xfrm>
          <a:prstGeom prst="rect">
            <a:avLst/>
          </a:prstGeom>
          <a:noFill/>
          <a:ln w="9525">
            <a:noFill/>
            <a:miter lim="800000"/>
            <a:headEnd/>
            <a:tailEnd/>
          </a:ln>
        </p:spPr>
      </p:pic>
      <p:pic>
        <p:nvPicPr>
          <p:cNvPr id="12" name="Рисунок 11" descr="Історія філософії України | Національна бібліотека України імені В. І.  Вернадського"/>
          <p:cNvPicPr/>
          <p:nvPr/>
        </p:nvPicPr>
        <p:blipFill>
          <a:blip r:embed="rId10" cstate="print"/>
          <a:srcRect/>
          <a:stretch>
            <a:fillRect/>
          </a:stretch>
        </p:blipFill>
        <p:spPr bwMode="auto">
          <a:xfrm>
            <a:off x="142844" y="4714884"/>
            <a:ext cx="1566545" cy="2000288"/>
          </a:xfrm>
          <a:prstGeom prst="rect">
            <a:avLst/>
          </a:prstGeom>
          <a:noFill/>
          <a:ln w="9525">
            <a:noFill/>
            <a:miter lim="800000"/>
            <a:headEnd/>
            <a:tailEnd/>
          </a:ln>
        </p:spPr>
      </p:pic>
      <p:pic>
        <p:nvPicPr>
          <p:cNvPr id="13" name="Рисунок 12" descr="Скачать Волинка Г.І. та ін. Історія філософії в її зв&amp;#39;язку з освітою [PDF]  - Все для студента"/>
          <p:cNvPicPr/>
          <p:nvPr/>
        </p:nvPicPr>
        <p:blipFill>
          <a:blip r:embed="rId11" cstate="print"/>
          <a:srcRect/>
          <a:stretch>
            <a:fillRect/>
          </a:stretch>
        </p:blipFill>
        <p:spPr bwMode="auto">
          <a:xfrm>
            <a:off x="5500695" y="4071942"/>
            <a:ext cx="1571635" cy="2428892"/>
          </a:xfrm>
          <a:prstGeom prst="rect">
            <a:avLst/>
          </a:prstGeom>
          <a:noFill/>
          <a:ln w="9525">
            <a:noFill/>
            <a:miter lim="800000"/>
            <a:headEnd/>
            <a:tailEnd/>
          </a:ln>
        </p:spPr>
      </p:pic>
      <p:pic>
        <p:nvPicPr>
          <p:cNvPr id="14" name="Рисунок 13" descr="Історія української філософії (“Академвидав”) | ВЦ &amp;quot;Академія&amp;quot;"/>
          <p:cNvPicPr/>
          <p:nvPr/>
        </p:nvPicPr>
        <p:blipFill>
          <a:blip r:embed="rId12" cstate="print"/>
          <a:srcRect/>
          <a:stretch>
            <a:fillRect/>
          </a:stretch>
        </p:blipFill>
        <p:spPr bwMode="auto">
          <a:xfrm>
            <a:off x="7500958" y="4572008"/>
            <a:ext cx="1487170" cy="2162810"/>
          </a:xfrm>
          <a:prstGeom prst="rect">
            <a:avLst/>
          </a:prstGeom>
          <a:noFill/>
          <a:ln w="9525">
            <a:noFill/>
            <a:miter lim="800000"/>
            <a:headEnd/>
            <a:tailEnd/>
          </a:ln>
        </p:spPr>
      </p:pic>
      <p:pic>
        <p:nvPicPr>
          <p:cNvPr id="15" name="Рисунок 14" descr="Скачать Горський В.С. - Історія української філософії. Курс лекцій | История  философии, Украинская | Книги по философии - ПлатонаНет [ex  platonanet.org.ua]"/>
          <p:cNvPicPr/>
          <p:nvPr/>
        </p:nvPicPr>
        <p:blipFill>
          <a:blip r:embed="rId13" cstate="print"/>
          <a:srcRect/>
          <a:stretch>
            <a:fillRect/>
          </a:stretch>
        </p:blipFill>
        <p:spPr bwMode="auto">
          <a:xfrm>
            <a:off x="1785918" y="4357694"/>
            <a:ext cx="1428760" cy="2143140"/>
          </a:xfrm>
          <a:prstGeom prst="rect">
            <a:avLst/>
          </a:prstGeom>
          <a:noFill/>
          <a:ln w="9525">
            <a:noFill/>
            <a:miter lim="800000"/>
            <a:headEnd/>
            <a:tailEnd/>
          </a:ln>
        </p:spPr>
      </p:pic>
      <p:pic>
        <p:nvPicPr>
          <p:cNvPr id="16" name="Рисунок 15" descr="Книга «Філософія» – Евгений Причепий, Анатолий Черний, Леонид Чекаль,  купить по цене 188.00 на YAKABOO: 978-966-8226-85-4"/>
          <p:cNvPicPr/>
          <p:nvPr/>
        </p:nvPicPr>
        <p:blipFill>
          <a:blip r:embed="rId14" cstate="print"/>
          <a:srcRect/>
          <a:stretch>
            <a:fillRect/>
          </a:stretch>
        </p:blipFill>
        <p:spPr bwMode="auto">
          <a:xfrm>
            <a:off x="3929058" y="4429132"/>
            <a:ext cx="1539237" cy="2214579"/>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7620" y="142852"/>
            <a:ext cx="5133980" cy="1152548"/>
          </a:xfrm>
        </p:spPr>
        <p:txBody>
          <a:bodyPr>
            <a:normAutofit fontScale="90000"/>
          </a:bodyPr>
          <a:lstStyle/>
          <a:p>
            <a:pPr algn="ctr"/>
            <a:r>
              <a:rPr lang="uk-UA" dirty="0" smtClean="0"/>
              <a:t>Книги фонду бібліотеки УКД</a:t>
            </a:r>
            <a:endParaRPr lang="uk-UA" dirty="0"/>
          </a:p>
        </p:txBody>
      </p:sp>
      <p:pic>
        <p:nvPicPr>
          <p:cNvPr id="4" name="Содержимое 3" descr="Філософія історії - Навчальні матеріали онлайн"/>
          <p:cNvPicPr>
            <a:picLocks noGrp="1"/>
          </p:cNvPicPr>
          <p:nvPr>
            <p:ph idx="1"/>
          </p:nvPr>
        </p:nvPicPr>
        <p:blipFill>
          <a:blip r:embed="rId2" cstate="print"/>
          <a:srcRect/>
          <a:stretch>
            <a:fillRect/>
          </a:stretch>
        </p:blipFill>
        <p:spPr bwMode="auto">
          <a:xfrm>
            <a:off x="214282" y="142852"/>
            <a:ext cx="1643074" cy="2357454"/>
          </a:xfrm>
          <a:prstGeom prst="rect">
            <a:avLst/>
          </a:prstGeom>
          <a:noFill/>
          <a:ln w="9525">
            <a:noFill/>
            <a:miter lim="800000"/>
            <a:headEnd/>
            <a:tailEnd/>
          </a:ln>
        </p:spPr>
      </p:pic>
      <p:pic>
        <p:nvPicPr>
          <p:cNvPr id="5" name="Рисунок 4" descr="Історія філософії. Словник – купити в Україні, ціни, відгуки – Книгарня &amp;quot;Є&amp;quot;  | Замовте з доставкою"/>
          <p:cNvPicPr/>
          <p:nvPr/>
        </p:nvPicPr>
        <p:blipFill>
          <a:blip r:embed="rId3" cstate="print"/>
          <a:srcRect/>
          <a:stretch>
            <a:fillRect/>
          </a:stretch>
        </p:blipFill>
        <p:spPr bwMode="auto">
          <a:xfrm>
            <a:off x="2000232" y="428605"/>
            <a:ext cx="1357322" cy="2071702"/>
          </a:xfrm>
          <a:prstGeom prst="rect">
            <a:avLst/>
          </a:prstGeom>
          <a:noFill/>
          <a:ln w="9525">
            <a:noFill/>
            <a:miter lim="800000"/>
            <a:headEnd/>
            <a:tailEnd/>
          </a:ln>
        </p:spPr>
      </p:pic>
      <p:pic>
        <p:nvPicPr>
          <p:cNvPr id="41986" name="Picture 2" descr="Шевченко - Словник-довідник з релігієзнавства | Книжкова Хата - магазин  цікавих книг! м. Коломия, вул. Чорновола, 51"/>
          <p:cNvPicPr>
            <a:picLocks noChangeAspect="1" noChangeArrowheads="1"/>
          </p:cNvPicPr>
          <p:nvPr/>
        </p:nvPicPr>
        <p:blipFill>
          <a:blip r:embed="rId4" cstate="print"/>
          <a:srcRect/>
          <a:stretch>
            <a:fillRect/>
          </a:stretch>
        </p:blipFill>
        <p:spPr bwMode="auto">
          <a:xfrm>
            <a:off x="214282" y="2571744"/>
            <a:ext cx="1643074" cy="2428892"/>
          </a:xfrm>
          <a:prstGeom prst="rect">
            <a:avLst/>
          </a:prstGeom>
          <a:noFill/>
        </p:spPr>
      </p:pic>
      <p:pic>
        <p:nvPicPr>
          <p:cNvPr id="8" name="Рисунок 7" descr="Скачать Петрушенко В.Л. Філософія [PDF] - Все для студента"/>
          <p:cNvPicPr/>
          <p:nvPr/>
        </p:nvPicPr>
        <p:blipFill>
          <a:blip r:embed="rId5" cstate="print"/>
          <a:srcRect/>
          <a:stretch>
            <a:fillRect/>
          </a:stretch>
        </p:blipFill>
        <p:spPr bwMode="auto">
          <a:xfrm>
            <a:off x="1857356" y="3786190"/>
            <a:ext cx="1714512" cy="2643206"/>
          </a:xfrm>
          <a:prstGeom prst="rect">
            <a:avLst/>
          </a:prstGeom>
          <a:noFill/>
          <a:ln w="9525">
            <a:noFill/>
            <a:miter lim="800000"/>
            <a:headEnd/>
            <a:tailEnd/>
          </a:ln>
        </p:spPr>
      </p:pic>
      <p:pic>
        <p:nvPicPr>
          <p:cNvPr id="7" name="Рисунок 6" descr="Філософська думка"/>
          <p:cNvPicPr/>
          <p:nvPr/>
        </p:nvPicPr>
        <p:blipFill>
          <a:blip r:embed="rId6" cstate="print"/>
          <a:srcRect/>
          <a:stretch>
            <a:fillRect/>
          </a:stretch>
        </p:blipFill>
        <p:spPr bwMode="auto">
          <a:xfrm>
            <a:off x="3428992" y="1000108"/>
            <a:ext cx="1336040" cy="1900555"/>
          </a:xfrm>
          <a:prstGeom prst="rect">
            <a:avLst/>
          </a:prstGeom>
          <a:noFill/>
          <a:ln w="9525">
            <a:noFill/>
            <a:miter lim="800000"/>
            <a:headEnd/>
            <a:tailEnd/>
          </a:ln>
        </p:spPr>
      </p:pic>
      <p:pic>
        <p:nvPicPr>
          <p:cNvPr id="9" name="Рисунок 8" descr="Книга: &amp;quot;Эрн Владимир. Борьба за Логос. Г. Сковорода. Жизнь и учения&amp;quot; - Владимир  Эрн. Купить книгу, читать рецензии | ISBN 985-433-805-3 | Лабиринт"/>
          <p:cNvPicPr/>
          <p:nvPr/>
        </p:nvPicPr>
        <p:blipFill>
          <a:blip r:embed="rId7" cstate="print"/>
          <a:srcRect/>
          <a:stretch>
            <a:fillRect/>
          </a:stretch>
        </p:blipFill>
        <p:spPr bwMode="auto">
          <a:xfrm>
            <a:off x="3786183" y="4214818"/>
            <a:ext cx="1571636" cy="2378704"/>
          </a:xfrm>
          <a:prstGeom prst="rect">
            <a:avLst/>
          </a:prstGeom>
          <a:noFill/>
          <a:ln w="9525">
            <a:noFill/>
            <a:miter lim="800000"/>
            <a:headEnd/>
            <a:tailEnd/>
          </a:ln>
        </p:spPr>
      </p:pic>
      <p:pic>
        <p:nvPicPr>
          <p:cNvPr id="11" name="Рисунок 10" descr="О.І.Луцький, В.Т.Андрушко, О.В.Огірко. РЕЛІГІЄЗНАВСТВО - проблеми і перспективи викладання. 2011. -К"/>
          <p:cNvPicPr/>
          <p:nvPr/>
        </p:nvPicPr>
        <p:blipFill>
          <a:blip r:embed="rId8" cstate="print"/>
          <a:srcRect/>
          <a:stretch>
            <a:fillRect/>
          </a:stretch>
        </p:blipFill>
        <p:spPr bwMode="auto">
          <a:xfrm>
            <a:off x="4857752" y="1571612"/>
            <a:ext cx="1785981" cy="2500330"/>
          </a:xfrm>
          <a:prstGeom prst="rect">
            <a:avLst/>
          </a:prstGeom>
          <a:noFill/>
          <a:ln w="9525">
            <a:noFill/>
            <a:miter lim="800000"/>
            <a:headEnd/>
            <a:tailEnd/>
          </a:ln>
        </p:spPr>
      </p:pic>
      <p:pic>
        <p:nvPicPr>
          <p:cNvPr id="10" name="Рисунок 9" descr="Крип&amp;#39;якевич Іван - Історія української культури | Книжкова Хата - магазин  цікавих книг! м. Коломия, вул. Чорновола, 51"/>
          <p:cNvPicPr/>
          <p:nvPr/>
        </p:nvPicPr>
        <p:blipFill>
          <a:blip r:embed="rId9" cstate="print"/>
          <a:srcRect/>
          <a:stretch>
            <a:fillRect/>
          </a:stretch>
        </p:blipFill>
        <p:spPr bwMode="auto">
          <a:xfrm>
            <a:off x="6858016" y="1357298"/>
            <a:ext cx="1900555" cy="2643206"/>
          </a:xfrm>
          <a:prstGeom prst="rect">
            <a:avLst/>
          </a:prstGeom>
          <a:noFill/>
          <a:ln w="9525">
            <a:noFill/>
            <a:miter lim="800000"/>
            <a:headEnd/>
            <a:tailEnd/>
          </a:ln>
        </p:spPr>
      </p:pic>
      <p:pic>
        <p:nvPicPr>
          <p:cNvPr id="12" name="Рисунок 11" descr="Головний редактор В. М. Куценко Редактор О. І. Цибульська Бичко А.К., Бичко  І. В., Табачковськиі В. - Історія філософії: Підручник | Книжкова Хата -  магазин цікавих книг! м. Коломия, вул. Чорновола, 51"/>
          <p:cNvPicPr/>
          <p:nvPr/>
        </p:nvPicPr>
        <p:blipFill>
          <a:blip r:embed="rId10" cstate="print"/>
          <a:srcRect/>
          <a:stretch>
            <a:fillRect/>
          </a:stretch>
        </p:blipFill>
        <p:spPr bwMode="auto">
          <a:xfrm>
            <a:off x="5429256" y="4429132"/>
            <a:ext cx="1571636" cy="2214578"/>
          </a:xfrm>
          <a:prstGeom prst="rect">
            <a:avLst/>
          </a:prstGeom>
          <a:noFill/>
          <a:ln w="9525">
            <a:noFill/>
            <a:miter lim="800000"/>
            <a:headEnd/>
            <a:tailEnd/>
          </a:ln>
        </p:spPr>
      </p:pic>
      <p:pic>
        <p:nvPicPr>
          <p:cNvPr id="13" name="Рисунок 12" descr="Скачать Ящук T.I. Філософія історії: Курс лекцій [DJVU] - Все для студента"/>
          <p:cNvPicPr/>
          <p:nvPr/>
        </p:nvPicPr>
        <p:blipFill>
          <a:blip r:embed="rId11" cstate="print"/>
          <a:srcRect/>
          <a:stretch>
            <a:fillRect/>
          </a:stretch>
        </p:blipFill>
        <p:spPr bwMode="auto">
          <a:xfrm>
            <a:off x="7358082" y="4143380"/>
            <a:ext cx="1500198" cy="207170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t>Використані </a:t>
            </a:r>
            <a:r>
              <a:rPr lang="uk-UA" sz="2800" dirty="0" err="1" smtClean="0"/>
              <a:t>Інтернет-джерела</a:t>
            </a:r>
            <a:endParaRPr lang="uk-UA" sz="2800" dirty="0"/>
          </a:p>
        </p:txBody>
      </p:sp>
      <p:sp>
        <p:nvSpPr>
          <p:cNvPr id="3" name="Місце для вмісту 2"/>
          <p:cNvSpPr>
            <a:spLocks noGrp="1"/>
          </p:cNvSpPr>
          <p:nvPr>
            <p:ph idx="1"/>
          </p:nvPr>
        </p:nvSpPr>
        <p:spPr>
          <a:xfrm>
            <a:off x="285720" y="1285860"/>
            <a:ext cx="8705880" cy="4794265"/>
          </a:xfrm>
        </p:spPr>
        <p:txBody>
          <a:bodyPr>
            <a:normAutofit fontScale="92500"/>
          </a:bodyPr>
          <a:lstStyle/>
          <a:p>
            <a:pPr>
              <a:buNone/>
            </a:pPr>
            <a:endParaRPr lang="uk-UA" sz="1500" dirty="0" smtClean="0"/>
          </a:p>
          <a:p>
            <a:r>
              <a:rPr lang="ru-RU" sz="1500" b="1" dirty="0" err="1" smtClean="0"/>
              <a:t>Відкриваю</a:t>
            </a:r>
            <a:r>
              <a:rPr lang="ru-RU" sz="1500" b="1" dirty="0" smtClean="0"/>
              <a:t> для себе Г. Сковороду...</a:t>
            </a:r>
            <a:r>
              <a:rPr lang="en-US" sz="1500" b="1" dirty="0" smtClean="0"/>
              <a:t> </a:t>
            </a:r>
            <a:r>
              <a:rPr lang="en-US" sz="1500" b="1" dirty="0" smtClean="0">
                <a:hlinkClick r:id="rId2"/>
              </a:rPr>
              <a:t>https://www.ukrlib.com.ua/tvory/printit.php?tid=11276</a:t>
            </a:r>
            <a:endParaRPr lang="uk-UA" sz="1500" b="1" dirty="0" smtClean="0"/>
          </a:p>
          <a:p>
            <a:r>
              <a:rPr lang="ru-RU" sz="1500" b="1" dirty="0" err="1" smtClean="0"/>
              <a:t>Ви</a:t>
            </a:r>
            <a:r>
              <a:rPr lang="ru-RU" sz="1500" b="1" dirty="0" smtClean="0"/>
              <a:t> могли </a:t>
            </a:r>
            <a:r>
              <a:rPr lang="ru-RU" sz="1500" b="1" dirty="0" err="1" smtClean="0"/>
              <a:t>цього</a:t>
            </a:r>
            <a:r>
              <a:rPr lang="ru-RU" sz="1500" b="1" dirty="0" smtClean="0"/>
              <a:t> не знати: </a:t>
            </a:r>
            <a:r>
              <a:rPr lang="ru-RU" sz="1500" b="1" dirty="0" err="1" smtClean="0"/>
              <a:t>Григорій</a:t>
            </a:r>
            <a:r>
              <a:rPr lang="ru-RU" sz="1500" b="1" dirty="0" smtClean="0"/>
              <a:t> Сковорода </a:t>
            </a:r>
            <a:r>
              <a:rPr lang="en-US" sz="1500" b="1" dirty="0" smtClean="0">
                <a:hlinkClick r:id="rId3"/>
              </a:rPr>
              <a:t>https://bokmal.com.ua/teenside/hryhorii_skovoroda/</a:t>
            </a:r>
            <a:endParaRPr lang="uk-UA" sz="1500" b="1" dirty="0" smtClean="0"/>
          </a:p>
          <a:p>
            <a:r>
              <a:rPr lang="uk-UA" sz="1500" b="1" dirty="0" smtClean="0"/>
              <a:t>Життя як легенда – Григорій Сковорода </a:t>
            </a:r>
            <a:r>
              <a:rPr lang="ru-RU" sz="1500" b="1" dirty="0" smtClean="0"/>
              <a:t>(1722-1794  - </a:t>
            </a:r>
            <a:r>
              <a:rPr lang="ru-RU" sz="1500" b="1" dirty="0" err="1" smtClean="0"/>
              <a:t>давня</a:t>
            </a:r>
            <a:r>
              <a:rPr lang="ru-RU" sz="1500" b="1" dirty="0" smtClean="0"/>
              <a:t> </a:t>
            </a:r>
            <a:r>
              <a:rPr lang="ru-RU" sz="1500" b="1" dirty="0" err="1" smtClean="0"/>
              <a:t>українська</a:t>
            </a:r>
            <a:endParaRPr lang="ru-RU" sz="1500" b="1" dirty="0" smtClean="0"/>
          </a:p>
          <a:p>
            <a:r>
              <a:rPr lang="en-US" sz="1500" b="1" dirty="0" smtClean="0">
                <a:hlinkClick r:id="rId4"/>
              </a:rPr>
              <a:t>https://ukrlit.net/textbook/9klas_3/19.html</a:t>
            </a:r>
            <a:endParaRPr lang="uk-UA" sz="1500" b="1" dirty="0" smtClean="0"/>
          </a:p>
          <a:p>
            <a:r>
              <a:rPr lang="ru-RU" sz="1500" b="1" dirty="0" err="1" smtClean="0"/>
              <a:t>Кримський</a:t>
            </a:r>
            <a:r>
              <a:rPr lang="ru-RU" sz="1500" b="1" dirty="0" smtClean="0"/>
              <a:t> С. </a:t>
            </a:r>
            <a:r>
              <a:rPr lang="ru-RU" sz="1500" dirty="0" smtClean="0"/>
              <a:t>, </a:t>
            </a:r>
            <a:r>
              <a:rPr lang="ru-RU" sz="1500" b="1" dirty="0" err="1" smtClean="0"/>
              <a:t>Філософ</a:t>
            </a:r>
            <a:r>
              <a:rPr lang="ru-RU" sz="1500" b="1" dirty="0"/>
              <a:t>, </a:t>
            </a:r>
            <a:r>
              <a:rPr lang="ru-RU" sz="1500" b="1" dirty="0" err="1"/>
              <a:t>якого</a:t>
            </a:r>
            <a:r>
              <a:rPr lang="ru-RU" sz="1500" b="1" dirty="0"/>
              <a:t> «не </a:t>
            </a:r>
            <a:r>
              <a:rPr lang="ru-RU" sz="1500" b="1" dirty="0" err="1"/>
              <a:t>спіймав</a:t>
            </a:r>
            <a:r>
              <a:rPr lang="ru-RU" sz="1500" b="1" dirty="0"/>
              <a:t> </a:t>
            </a:r>
            <a:r>
              <a:rPr lang="ru-RU" sz="1500" b="1" dirty="0" err="1"/>
              <a:t>світ</a:t>
            </a:r>
            <a:r>
              <a:rPr lang="ru-RU" sz="1500" b="1" dirty="0" smtClean="0"/>
              <a:t>»</a:t>
            </a:r>
            <a:r>
              <a:rPr lang="en-US" sz="1500" b="1" dirty="0"/>
              <a:t> </a:t>
            </a:r>
            <a:r>
              <a:rPr lang="en-US" sz="1500" b="1" dirty="0">
                <a:hlinkClick r:id="rId5"/>
              </a:rPr>
              <a:t>https://</a:t>
            </a:r>
            <a:r>
              <a:rPr lang="en-US" sz="1500" b="1" dirty="0" smtClean="0">
                <a:hlinkClick r:id="rId5"/>
              </a:rPr>
              <a:t>incognita.day.kyiv.ua/filosof-yakogo-ne-spijmav-svit.html</a:t>
            </a:r>
            <a:endParaRPr lang="uk-UA" sz="1500" b="1" dirty="0" smtClean="0"/>
          </a:p>
          <a:p>
            <a:r>
              <a:rPr lang="ru-RU" sz="1500" b="1" dirty="0" err="1" smtClean="0"/>
              <a:t>Легенди</a:t>
            </a:r>
            <a:r>
              <a:rPr lang="ru-RU" sz="1500" b="1" dirty="0" smtClean="0"/>
              <a:t> та </a:t>
            </a:r>
            <a:r>
              <a:rPr lang="ru-RU" sz="1500" b="1" dirty="0" err="1" smtClean="0"/>
              <a:t>перекази</a:t>
            </a:r>
            <a:r>
              <a:rPr lang="ru-RU" sz="1500" b="1" dirty="0" smtClean="0"/>
              <a:t> про Г. Сковороду </a:t>
            </a:r>
            <a:r>
              <a:rPr lang="en-US" sz="1500" b="1" dirty="0" smtClean="0">
                <a:hlinkClick r:id="rId6"/>
              </a:rPr>
              <a:t>https://library.diit.edu.ua/uk/article/654</a:t>
            </a:r>
            <a:endParaRPr lang="uk-UA" sz="1500" b="1" dirty="0" smtClean="0"/>
          </a:p>
          <a:p>
            <a:r>
              <a:rPr lang="uk-UA" sz="1500" b="1" dirty="0" smtClean="0"/>
              <a:t>«Незвична» філософія Григорія Сковороди </a:t>
            </a:r>
            <a:r>
              <a:rPr lang="en-US" sz="1500" b="1" dirty="0" smtClean="0">
                <a:hlinkClick r:id="rId7"/>
              </a:rPr>
              <a:t>https://www.oa.edu.ua/ua/info/news/2012/11-22-1</a:t>
            </a:r>
            <a:endParaRPr lang="uk-UA" sz="1500" dirty="0" smtClean="0"/>
          </a:p>
          <a:p>
            <a:r>
              <a:rPr lang="uk-UA" sz="1500" b="1" dirty="0" smtClean="0"/>
              <a:t>Педагогічна </a:t>
            </a:r>
            <a:r>
              <a:rPr lang="uk-UA" sz="1500" b="1" dirty="0"/>
              <a:t>спадщина Григорія </a:t>
            </a:r>
            <a:r>
              <a:rPr lang="uk-UA" sz="1500" b="1" dirty="0" smtClean="0"/>
              <a:t>Сковороди </a:t>
            </a:r>
            <a:r>
              <a:rPr lang="en-US" sz="1500" b="1" dirty="0">
                <a:hlinkClick r:id="rId8"/>
              </a:rPr>
              <a:t>https://</a:t>
            </a:r>
            <a:r>
              <a:rPr lang="en-US" sz="1500" b="1" dirty="0" smtClean="0">
                <a:hlinkClick r:id="rId8"/>
              </a:rPr>
              <a:t>allref.com.ua/uk/skachaty/Pedagogichna_spadshina_Grigoriya_Skovorodi</a:t>
            </a:r>
            <a:endParaRPr lang="uk-UA" sz="1500" b="1" dirty="0" smtClean="0"/>
          </a:p>
          <a:p>
            <a:r>
              <a:rPr lang="ru-RU" sz="1600" b="1" dirty="0" smtClean="0"/>
              <a:t>Про </a:t>
            </a:r>
            <a:r>
              <a:rPr lang="ru-RU" sz="1600" b="1" dirty="0" err="1" smtClean="0"/>
              <a:t>відзначення</a:t>
            </a:r>
            <a:r>
              <a:rPr lang="ru-RU" sz="1600" b="1" dirty="0" smtClean="0"/>
              <a:t> 300-річчя </a:t>
            </a:r>
            <a:r>
              <a:rPr lang="ru-RU" sz="1600" b="1" dirty="0" err="1" smtClean="0"/>
              <a:t>з</a:t>
            </a:r>
            <a:r>
              <a:rPr lang="ru-RU" sz="1600" b="1" dirty="0" smtClean="0"/>
              <a:t> дня </a:t>
            </a:r>
            <a:r>
              <a:rPr lang="ru-RU" sz="1600" b="1" dirty="0" err="1" smtClean="0"/>
              <a:t>народження</a:t>
            </a:r>
            <a:r>
              <a:rPr lang="ru-RU" sz="1600" b="1" dirty="0" smtClean="0"/>
              <a:t> </a:t>
            </a:r>
            <a:r>
              <a:rPr lang="ru-RU" sz="1600" b="1" dirty="0" err="1" smtClean="0"/>
              <a:t>Григорія</a:t>
            </a:r>
            <a:r>
              <a:rPr lang="ru-RU" sz="1600" b="1" dirty="0" smtClean="0"/>
              <a:t> Сковороди </a:t>
            </a:r>
            <a:r>
              <a:rPr lang="en-US" sz="1600" b="1" dirty="0" smtClean="0">
                <a:hlinkClick r:id="rId9"/>
              </a:rPr>
              <a:t>https://zakon.rada.gov.ua/laws/show/973-IX</a:t>
            </a:r>
            <a:endParaRPr lang="uk-UA" sz="1500" b="1" dirty="0" smtClean="0"/>
          </a:p>
          <a:p>
            <a:r>
              <a:rPr lang="ru-RU" sz="1500" b="1" dirty="0"/>
              <a:t>"</a:t>
            </a:r>
            <a:r>
              <a:rPr lang="ru-RU" sz="1500" b="1" dirty="0" err="1"/>
              <a:t>Світ</a:t>
            </a:r>
            <a:r>
              <a:rPr lang="ru-RU" sz="1500" b="1" dirty="0"/>
              <a:t> ловив мене, та не </a:t>
            </a:r>
            <a:r>
              <a:rPr lang="ru-RU" sz="1500" b="1" dirty="0" err="1"/>
              <a:t>спіймав</a:t>
            </a:r>
            <a:r>
              <a:rPr lang="ru-RU" sz="1500" b="1" dirty="0" smtClean="0"/>
              <a:t>"</a:t>
            </a:r>
            <a:r>
              <a:rPr lang="en-US" sz="1500" b="1" dirty="0"/>
              <a:t> </a:t>
            </a:r>
            <a:r>
              <a:rPr lang="en-US" sz="1500" b="1" dirty="0">
                <a:hlinkClick r:id="rId10"/>
              </a:rPr>
              <a:t>http://porogy.zp.ua/2013/12/604cf4f09efeb51249e1ae391ee9adcb</a:t>
            </a:r>
            <a:r>
              <a:rPr lang="en-US" sz="1500" b="1" dirty="0" smtClean="0">
                <a:hlinkClick r:id="rId10"/>
              </a:rPr>
              <a:t>/</a:t>
            </a:r>
            <a:endParaRPr lang="uk-UA" sz="1500" dirty="0" smtClean="0"/>
          </a:p>
          <a:p>
            <a:r>
              <a:rPr lang="ru-RU" sz="1500" b="1" dirty="0" err="1"/>
              <a:t>Творча</a:t>
            </a:r>
            <a:r>
              <a:rPr lang="ru-RU" sz="1500" b="1" dirty="0"/>
              <a:t> </a:t>
            </a:r>
            <a:r>
              <a:rPr lang="ru-RU" sz="1500" b="1" dirty="0" err="1"/>
              <a:t>спадщина</a:t>
            </a:r>
            <a:r>
              <a:rPr lang="ru-RU" sz="1500" b="1" dirty="0"/>
              <a:t> </a:t>
            </a:r>
            <a:r>
              <a:rPr lang="ru-RU" sz="1500" b="1" dirty="0" err="1"/>
              <a:t>Григорія</a:t>
            </a:r>
            <a:r>
              <a:rPr lang="ru-RU" sz="1500" b="1" dirty="0"/>
              <a:t> Сковороди в </a:t>
            </a:r>
            <a:r>
              <a:rPr lang="ru-RU" sz="1500" b="1" dirty="0" err="1"/>
              <a:t>педагогічній</a:t>
            </a:r>
            <a:r>
              <a:rPr lang="ru-RU" sz="1500" b="1" dirty="0"/>
              <a:t> </a:t>
            </a:r>
            <a:r>
              <a:rPr lang="ru-RU" sz="1500" b="1" dirty="0" err="1" smtClean="0"/>
              <a:t>історіографії</a:t>
            </a:r>
            <a:r>
              <a:rPr lang="ru-RU" sz="1500" b="1" dirty="0" smtClean="0"/>
              <a:t> </a:t>
            </a:r>
            <a:r>
              <a:rPr lang="en-US" sz="1500" b="1" dirty="0" smtClean="0">
                <a:hlinkClick r:id="rId11"/>
              </a:rPr>
              <a:t>https</a:t>
            </a:r>
            <a:r>
              <a:rPr lang="en-US" sz="1500" b="1" dirty="0">
                <a:hlinkClick r:id="rId11"/>
              </a:rPr>
              <a:t>://</a:t>
            </a:r>
            <a:r>
              <a:rPr lang="en-US" sz="1500" b="1" dirty="0" smtClean="0">
                <a:hlinkClick r:id="rId11"/>
              </a:rPr>
              <a:t>www.medievist.org.ua/2015/06/blog-post_10.html</a:t>
            </a:r>
            <a:endParaRPr lang="uk-UA" sz="1500" b="1" dirty="0" smtClean="0"/>
          </a:p>
          <a:p>
            <a:r>
              <a:rPr lang="en-US" sz="1500" b="1" dirty="0" smtClean="0">
                <a:hlinkClick r:id="rId12"/>
              </a:rPr>
              <a:t>https://www.ar25.org/article/velyki-ukrayinci-grygoriy-skovoroda-2008.html</a:t>
            </a:r>
            <a:endParaRPr lang="uk-UA" sz="1500" b="1" dirty="0" smtClean="0"/>
          </a:p>
          <a:p>
            <a:endParaRPr lang="uk-UA" sz="1400" dirty="0" smtClean="0"/>
          </a:p>
          <a:p>
            <a:endParaRPr lang="uk-UA" sz="1400" dirty="0" smtClean="0"/>
          </a:p>
          <a:p>
            <a:endParaRPr lang="uk-UA" sz="1400" dirty="0"/>
          </a:p>
          <a:p>
            <a:endParaRPr lang="uk-UA" dirty="0"/>
          </a:p>
        </p:txBody>
      </p:sp>
      <p:pic>
        <p:nvPicPr>
          <p:cNvPr id="3074" name="Picture 2" descr="7 Sss ideas | clip art borders, border design, stencil designs"/>
          <p:cNvPicPr>
            <a:picLocks noChangeAspect="1" noChangeArrowheads="1"/>
          </p:cNvPicPr>
          <p:nvPr/>
        </p:nvPicPr>
        <p:blipFill>
          <a:blip r:embed="rId13" cstate="print"/>
          <a:srcRect/>
          <a:stretch>
            <a:fillRect/>
          </a:stretch>
        </p:blipFill>
        <p:spPr bwMode="auto">
          <a:xfrm>
            <a:off x="0" y="0"/>
            <a:ext cx="1714480" cy="1071546"/>
          </a:xfrm>
          <a:prstGeom prst="rect">
            <a:avLst/>
          </a:prstGeom>
          <a:noFill/>
        </p:spPr>
      </p:pic>
    </p:spTree>
    <p:extLst>
      <p:ext uri="{BB962C8B-B14F-4D97-AF65-F5344CB8AC3E}">
        <p14:creationId xmlns="" xmlns:p14="http://schemas.microsoft.com/office/powerpoint/2010/main" val="2715553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615362" cy="1900206"/>
          </a:xfrm>
        </p:spPr>
        <p:txBody>
          <a:bodyPr>
            <a:normAutofit/>
          </a:bodyPr>
          <a:lstStyle/>
          <a:p>
            <a:pPr algn="ctr"/>
            <a:r>
              <a:rPr lang="uk-UA" dirty="0" smtClean="0"/>
              <a:t>Бібліотека ЗВО  </a:t>
            </a:r>
            <a:br>
              <a:rPr lang="uk-UA" dirty="0" smtClean="0"/>
            </a:br>
            <a:r>
              <a:rPr lang="uk-UA" dirty="0" smtClean="0"/>
              <a:t>Університету Короля Данила</a:t>
            </a:r>
            <a:br>
              <a:rPr lang="uk-UA" dirty="0" smtClean="0"/>
            </a:br>
            <a:endParaRPr lang="uk-UA" dirty="0"/>
          </a:p>
        </p:txBody>
      </p:sp>
      <p:sp>
        <p:nvSpPr>
          <p:cNvPr id="5" name="Содержимое 4"/>
          <p:cNvSpPr>
            <a:spLocks noGrp="1"/>
          </p:cNvSpPr>
          <p:nvPr>
            <p:ph idx="1"/>
          </p:nvPr>
        </p:nvSpPr>
        <p:spPr>
          <a:xfrm>
            <a:off x="500034" y="5214950"/>
            <a:ext cx="8491566" cy="1143008"/>
          </a:xfrm>
        </p:spPr>
        <p:txBody>
          <a:bodyPr>
            <a:normAutofit lnSpcReduction="10000"/>
          </a:bodyPr>
          <a:lstStyle/>
          <a:p>
            <a:pPr algn="ctr">
              <a:buNone/>
            </a:pPr>
            <a:r>
              <a:rPr lang="uk-UA" dirty="0" smtClean="0"/>
              <a:t>Івано-Франківськ</a:t>
            </a:r>
          </a:p>
          <a:p>
            <a:pPr algn="ctr">
              <a:buNone/>
            </a:pPr>
            <a:r>
              <a:rPr lang="uk-UA" dirty="0" smtClean="0"/>
              <a:t>2021</a:t>
            </a:r>
          </a:p>
          <a:p>
            <a:pPr>
              <a:buNone/>
            </a:pPr>
            <a:endParaRPr lang="uk-UA" dirty="0"/>
          </a:p>
        </p:txBody>
      </p:sp>
      <p:pic>
        <p:nvPicPr>
          <p:cNvPr id="1026" name="Picture 2" descr="Сім&amp;#39;я, родина,рід. - ppt download"/>
          <p:cNvPicPr>
            <a:picLocks noChangeAspect="1" noChangeArrowheads="1"/>
          </p:cNvPicPr>
          <p:nvPr/>
        </p:nvPicPr>
        <p:blipFill>
          <a:blip r:embed="rId2" cstate="print"/>
          <a:srcRect/>
          <a:stretch>
            <a:fillRect/>
          </a:stretch>
        </p:blipFill>
        <p:spPr bwMode="auto">
          <a:xfrm>
            <a:off x="642910" y="1643050"/>
            <a:ext cx="8131201" cy="3643338"/>
          </a:xfrm>
          <a:prstGeom prst="rect">
            <a:avLst/>
          </a:prstGeom>
          <a:noFill/>
        </p:spPr>
      </p:pic>
      <p:sp>
        <p:nvSpPr>
          <p:cNvPr id="1025" name="Rectangle 1"/>
          <p:cNvSpPr>
            <a:spLocks noChangeArrowheads="1"/>
          </p:cNvSpPr>
          <p:nvPr/>
        </p:nvSpPr>
        <p:spPr bwMode="auto">
          <a:xfrm>
            <a:off x="4479634"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813819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75464" y="548680"/>
            <a:ext cx="5590456" cy="594304"/>
          </a:xfrm>
        </p:spPr>
        <p:txBody>
          <a:bodyPr>
            <a:normAutofit fontScale="90000"/>
          </a:bodyPr>
          <a:lstStyle/>
          <a:p>
            <a:pPr algn="ctr"/>
            <a:r>
              <a:rPr lang="uk-UA" sz="1400" b="1" dirty="0" smtClean="0"/>
              <a:t>Біб</a:t>
            </a:r>
            <a:r>
              <a:rPr lang="uk-UA" sz="1400" b="1" dirty="0"/>
              <a:t>л</a:t>
            </a:r>
            <a:r>
              <a:rPr lang="uk-UA" sz="1400" b="1" dirty="0" smtClean="0"/>
              <a:t>іотека університету Короля Данила пропонує Вашій увазі презентацію, присвячену </a:t>
            </a:r>
            <a:r>
              <a:rPr lang="uk-UA" sz="1400" b="1" dirty="0" err="1" smtClean="0"/>
              <a:t>пам</a:t>
            </a:r>
            <a:r>
              <a:rPr lang="he-IL" sz="1400" b="1" dirty="0" smtClean="0">
                <a:latin typeface="Arial"/>
                <a:cs typeface="Arial"/>
              </a:rPr>
              <a:t>י</a:t>
            </a:r>
            <a:r>
              <a:rPr lang="uk-UA" sz="1400" b="1" dirty="0" smtClean="0">
                <a:latin typeface="Arial"/>
                <a:cs typeface="Arial"/>
              </a:rPr>
              <a:t>яті Григорія Савича Сковороди</a:t>
            </a:r>
            <a:endParaRPr lang="uk-UA" sz="1400" b="1" dirty="0"/>
          </a:p>
        </p:txBody>
      </p:sp>
      <p:sp>
        <p:nvSpPr>
          <p:cNvPr id="3" name="Місце для вмісту 2"/>
          <p:cNvSpPr>
            <a:spLocks noGrp="1"/>
          </p:cNvSpPr>
          <p:nvPr>
            <p:ph idx="1"/>
          </p:nvPr>
        </p:nvSpPr>
        <p:spPr>
          <a:xfrm>
            <a:off x="3347864" y="1554162"/>
            <a:ext cx="5643736" cy="4525963"/>
          </a:xfrm>
        </p:spPr>
        <p:txBody>
          <a:bodyPr>
            <a:normAutofit fontScale="25000" lnSpcReduction="20000"/>
          </a:bodyPr>
          <a:lstStyle/>
          <a:p>
            <a:pPr marL="0" indent="0">
              <a:buNone/>
            </a:pPr>
            <a:r>
              <a:rPr lang="uk-UA" i="1" dirty="0"/>
              <a:t>	</a:t>
            </a:r>
            <a:r>
              <a:rPr lang="uk-UA" sz="5600" dirty="0"/>
              <a:t> </a:t>
            </a:r>
            <a:r>
              <a:rPr lang="uk-UA" sz="6400" dirty="0"/>
              <a:t>Є на світі люди, життя яких залишає на землі такий відбиток, що протягом подальшої історії розвитку суспільства він залишається немов би недоторканим</a:t>
            </a:r>
            <a:r>
              <a:rPr lang="uk-UA" sz="6400" dirty="0" smtClean="0"/>
              <a:t>.. </a:t>
            </a:r>
          </a:p>
          <a:p>
            <a:pPr marL="0" indent="0">
              <a:buNone/>
            </a:pPr>
            <a:r>
              <a:rPr lang="uk-UA" sz="6400" i="1" dirty="0"/>
              <a:t>	</a:t>
            </a:r>
            <a:r>
              <a:rPr lang="uk-UA" sz="6400" dirty="0"/>
              <a:t> Серед імен, які викарбувані у невмирущій пам’яті людства, ім’я і </a:t>
            </a:r>
            <a:r>
              <a:rPr lang="uk-UA" sz="6400" b="1" i="1" dirty="0"/>
              <a:t>Григорія Савича Сковороди </a:t>
            </a:r>
            <a:r>
              <a:rPr lang="uk-UA" sz="6400" dirty="0"/>
              <a:t>– українського просвітителя-гуманіста, філософа, поета, педагога. </a:t>
            </a:r>
            <a:endParaRPr lang="uk-UA" sz="6400" dirty="0" smtClean="0"/>
          </a:p>
          <a:p>
            <a:pPr marL="0" indent="0">
              <a:buNone/>
            </a:pPr>
            <a:r>
              <a:rPr lang="uk-UA" sz="6400" dirty="0"/>
              <a:t>	</a:t>
            </a:r>
            <a:r>
              <a:rPr lang="uk-UA" sz="6400" dirty="0" smtClean="0"/>
              <a:t>Життя </a:t>
            </a:r>
            <a:r>
              <a:rPr lang="uk-UA" sz="6400" dirty="0"/>
              <a:t>Григорія Сковороди в наш час здається дивовижним, іноді навіть чудернацьким, адже його аскетичний спосіб життя не зовсім зрозумілий нам, його нащадкам, які вбачають сенс життя в матеріальних здобутках, у визнанні тощо</a:t>
            </a:r>
            <a:r>
              <a:rPr lang="uk-UA" sz="6400" dirty="0" smtClean="0"/>
              <a:t>.</a:t>
            </a:r>
          </a:p>
          <a:p>
            <a:pPr marL="0" indent="0">
              <a:buNone/>
            </a:pPr>
            <a:r>
              <a:rPr lang="uk-UA" sz="6400" dirty="0" smtClean="0"/>
              <a:t>	 </a:t>
            </a:r>
            <a:r>
              <a:rPr lang="uk-UA" sz="6400" dirty="0"/>
              <a:t>Ми, у гонитві за цінностями новітнього часу, на жаль забуваємо про дві простих істини – свободу та духовність</a:t>
            </a:r>
            <a:r>
              <a:rPr lang="uk-UA" sz="6400" dirty="0" smtClean="0"/>
              <a:t>.</a:t>
            </a:r>
          </a:p>
          <a:p>
            <a:pPr marL="0" indent="0">
              <a:buNone/>
            </a:pPr>
            <a:r>
              <a:rPr lang="uk-UA" sz="6400" dirty="0" smtClean="0"/>
              <a:t>	 І </a:t>
            </a:r>
            <a:r>
              <a:rPr lang="uk-UA" sz="6400" dirty="0"/>
              <a:t>якщо розповідь про життя та діяльність Сковороди сприятиме хоча би хвилинній подорожі у світ справжньої людської сутності, то справу, розпочату «мандрівним філософом» буде продовжено</a:t>
            </a:r>
            <a:r>
              <a:rPr lang="uk-UA" sz="6400" dirty="0" smtClean="0"/>
              <a:t>..</a:t>
            </a:r>
          </a:p>
          <a:p>
            <a:pPr marL="0" indent="0">
              <a:buNone/>
            </a:pPr>
            <a:r>
              <a:rPr lang="uk-UA" sz="6400" dirty="0"/>
              <a:t>	</a:t>
            </a:r>
            <a:endParaRPr lang="en-US" sz="6400" i="1" dirty="0" smtClean="0"/>
          </a:p>
          <a:p>
            <a:pPr marL="0" indent="0">
              <a:buNone/>
            </a:pPr>
            <a:endParaRPr lang="en-US" sz="6400" i="1" dirty="0" smtClean="0"/>
          </a:p>
          <a:p>
            <a:pPr marL="0" indent="0">
              <a:buNone/>
            </a:pPr>
            <a:endParaRPr lang="ru-RU" sz="6400" i="1" dirty="0" smtClean="0"/>
          </a:p>
          <a:p>
            <a:r>
              <a:rPr lang="ru-RU" sz="5600" i="1" dirty="0" smtClean="0"/>
              <a:t> </a:t>
            </a:r>
            <a:endParaRPr lang="uk-UA" sz="6000" dirty="0"/>
          </a:p>
          <a:p>
            <a:endParaRPr lang="uk-UA" sz="5600" dirty="0"/>
          </a:p>
        </p:txBody>
      </p:sp>
      <p:pic>
        <p:nvPicPr>
          <p:cNvPr id="4" name="Рисунок 3" descr="Григорий Сковорода не ходил с котомкой и не был крестьянским философом |  Новости на Gazeta.ua"/>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4282" y="357166"/>
            <a:ext cx="3168352" cy="5088434"/>
          </a:xfrm>
          <a:prstGeom prst="rect">
            <a:avLst/>
          </a:prstGeom>
          <a:noFill/>
          <a:ln>
            <a:noFill/>
          </a:ln>
        </p:spPr>
      </p:pic>
      <p:sp>
        <p:nvSpPr>
          <p:cNvPr id="5" name="Прямоугольник 4"/>
          <p:cNvSpPr/>
          <p:nvPr/>
        </p:nvSpPr>
        <p:spPr>
          <a:xfrm>
            <a:off x="142844" y="5857892"/>
            <a:ext cx="3143272" cy="830997"/>
          </a:xfrm>
          <a:prstGeom prst="rect">
            <a:avLst/>
          </a:prstGeom>
        </p:spPr>
        <p:txBody>
          <a:bodyPr wrap="square">
            <a:spAutoFit/>
          </a:bodyPr>
          <a:lstStyle/>
          <a:p>
            <a:pPr algn="ctr"/>
            <a:r>
              <a:rPr lang="ru-RU" sz="1600" dirty="0" err="1" smtClean="0"/>
              <a:t>Пам’ятник</a:t>
            </a:r>
            <a:r>
              <a:rPr lang="ru-RU" sz="1600" dirty="0" smtClean="0"/>
              <a:t> </a:t>
            </a:r>
            <a:r>
              <a:rPr lang="ru-RU" sz="1600" dirty="0" err="1" smtClean="0"/>
              <a:t>Григорію</a:t>
            </a:r>
            <a:r>
              <a:rPr lang="ru-RU" sz="1600" dirty="0" smtClean="0"/>
              <a:t> </a:t>
            </a:r>
            <a:r>
              <a:rPr lang="ru-RU" sz="1600" dirty="0" err="1" smtClean="0"/>
              <a:t>Сковороді</a:t>
            </a:r>
            <a:r>
              <a:rPr lang="ru-RU" sz="1600" dirty="0" smtClean="0"/>
              <a:t> у</a:t>
            </a:r>
            <a:r>
              <a:rPr lang="en-US" sz="1600" dirty="0" smtClean="0"/>
              <a:t> </a:t>
            </a:r>
            <a:r>
              <a:rPr lang="uk-UA" sz="1600" dirty="0" smtClean="0"/>
              <a:t>м. </a:t>
            </a:r>
            <a:r>
              <a:rPr lang="ru-RU" sz="1600" dirty="0" smtClean="0"/>
              <a:t> </a:t>
            </a:r>
            <a:r>
              <a:rPr lang="ru-RU" sz="1600" dirty="0" err="1" smtClean="0"/>
              <a:t>Переяславі-Хмельницькому</a:t>
            </a:r>
            <a:endParaRPr lang="uk-UA" sz="1600" dirty="0"/>
          </a:p>
        </p:txBody>
      </p:sp>
    </p:spTree>
    <p:extLst>
      <p:ext uri="{BB962C8B-B14F-4D97-AF65-F5344CB8AC3E}">
        <p14:creationId xmlns="" xmlns:p14="http://schemas.microsoft.com/office/powerpoint/2010/main" val="117210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4612" y="214290"/>
            <a:ext cx="6205550" cy="500066"/>
          </a:xfrm>
        </p:spPr>
        <p:txBody>
          <a:bodyPr>
            <a:normAutofit fontScale="90000"/>
          </a:bodyPr>
          <a:lstStyle/>
          <a:p>
            <a:pPr algn="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ru-RU" sz="1400" b="1" dirty="0" smtClean="0"/>
              <a:t>«</a:t>
            </a:r>
            <a:r>
              <a:rPr lang="ru-RU" sz="1400" b="1" dirty="0" err="1" smtClean="0"/>
              <a:t>Григорій</a:t>
            </a:r>
            <a:r>
              <a:rPr lang="ru-RU" sz="1400" b="1" dirty="0" smtClean="0"/>
              <a:t> Сковорода — </a:t>
            </a:r>
            <a:br>
              <a:rPr lang="ru-RU" sz="1400" b="1" dirty="0" smtClean="0"/>
            </a:br>
            <a:r>
              <a:rPr lang="ru-RU" sz="1400" b="1" dirty="0" err="1" smtClean="0"/>
              <a:t>поява</a:t>
            </a:r>
            <a:r>
              <a:rPr lang="ru-RU" sz="1400" b="1" dirty="0" smtClean="0"/>
              <a:t> вельми </a:t>
            </a:r>
            <a:r>
              <a:rPr lang="ru-RU" sz="1400" b="1" dirty="0" err="1" smtClean="0"/>
              <a:t>замітна</a:t>
            </a:r>
            <a:r>
              <a:rPr lang="ru-RU" sz="1400" b="1" dirty="0" smtClean="0"/>
              <a:t> </a:t>
            </a:r>
            <a:br>
              <a:rPr lang="ru-RU" sz="1400" b="1" dirty="0" smtClean="0"/>
            </a:br>
            <a:r>
              <a:rPr lang="ru-RU" sz="1400" b="1" dirty="0" smtClean="0"/>
              <a:t>в </a:t>
            </a:r>
            <a:r>
              <a:rPr lang="ru-RU" sz="1400" b="1" dirty="0" err="1" smtClean="0"/>
              <a:t>історії</a:t>
            </a:r>
            <a:r>
              <a:rPr lang="ru-RU" sz="1400" b="1" dirty="0" smtClean="0"/>
              <a:t> </a:t>
            </a:r>
            <a:r>
              <a:rPr lang="ru-RU" sz="1400" b="1" dirty="0" err="1" smtClean="0"/>
              <a:t>розвою</a:t>
            </a:r>
            <a:r>
              <a:rPr lang="ru-RU" sz="1400" b="1" dirty="0" smtClean="0"/>
              <a:t> </a:t>
            </a:r>
            <a:r>
              <a:rPr lang="ru-RU" sz="1400" b="1" dirty="0" err="1" smtClean="0"/>
              <a:t>українського</a:t>
            </a:r>
            <a:r>
              <a:rPr lang="ru-RU" sz="1400" b="1" dirty="0" smtClean="0"/>
              <a:t> народу, </a:t>
            </a:r>
            <a:br>
              <a:rPr lang="ru-RU" sz="1400" b="1" dirty="0" smtClean="0"/>
            </a:br>
            <a:r>
              <a:rPr lang="ru-RU" sz="1400" b="1" dirty="0" err="1" smtClean="0"/>
              <a:t>мабуть</a:t>
            </a:r>
            <a:r>
              <a:rPr lang="ru-RU" sz="1400" b="1" dirty="0" smtClean="0"/>
              <a:t>, </a:t>
            </a:r>
            <a:r>
              <a:rPr lang="ru-RU" sz="1400" b="1" dirty="0" err="1" smtClean="0"/>
              <a:t>чи</a:t>
            </a:r>
            <a:r>
              <a:rPr lang="ru-RU" sz="1400" b="1" dirty="0" smtClean="0"/>
              <a:t> не </a:t>
            </a:r>
            <a:r>
              <a:rPr lang="ru-RU" sz="1400" b="1" dirty="0" err="1" smtClean="0"/>
              <a:t>найзамітніша</a:t>
            </a:r>
            <a:r>
              <a:rPr lang="ru-RU" sz="1400" b="1" dirty="0" smtClean="0"/>
              <a:t> </a:t>
            </a:r>
            <a:r>
              <a:rPr lang="ru-RU" sz="1400" b="1" dirty="0" err="1" smtClean="0"/>
              <a:t>з</a:t>
            </a:r>
            <a:r>
              <a:rPr lang="ru-RU" sz="1400" b="1" dirty="0" smtClean="0"/>
              <a:t> </a:t>
            </a:r>
            <a:r>
              <a:rPr lang="ru-RU" sz="1400" b="1" dirty="0" err="1" smtClean="0"/>
              <a:t>усіх</a:t>
            </a:r>
            <a:r>
              <a:rPr lang="ru-RU" sz="1400" b="1" dirty="0" smtClean="0"/>
              <a:t> </a:t>
            </a:r>
            <a:r>
              <a:rPr lang="ru-RU" sz="1400" b="1" dirty="0" err="1" smtClean="0"/>
              <a:t>духовних</a:t>
            </a:r>
            <a:r>
              <a:rPr lang="ru-RU" sz="1400" b="1" dirty="0" smtClean="0"/>
              <a:t> </a:t>
            </a:r>
            <a:r>
              <a:rPr lang="ru-RU" sz="1400" b="1" dirty="0" err="1" smtClean="0"/>
              <a:t>діячів</a:t>
            </a:r>
            <a:r>
              <a:rPr lang="ru-RU" sz="1400" b="1" dirty="0" smtClean="0"/>
              <a:t> наших XVIII </a:t>
            </a:r>
            <a:r>
              <a:rPr lang="ru-RU" sz="1400" b="1" dirty="0" err="1" smtClean="0"/>
              <a:t>віку</a:t>
            </a:r>
            <a:r>
              <a:rPr lang="ru-RU" sz="1400" b="1" dirty="0" smtClean="0"/>
              <a:t>». </a:t>
            </a:r>
            <a:br>
              <a:rPr lang="ru-RU" sz="1400" b="1" dirty="0" smtClean="0"/>
            </a:br>
            <a:r>
              <a:rPr lang="ru-RU" sz="1400" b="1" dirty="0" smtClean="0"/>
              <a:t>І.Я. Франко </a:t>
            </a: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ru-RU" sz="1200" dirty="0" smtClean="0"/>
              <a:t> </a:t>
            </a:r>
            <a:r>
              <a:rPr lang="uk-UA" sz="1400" dirty="0" smtClean="0"/>
              <a:t/>
            </a:r>
            <a:br>
              <a:rPr lang="uk-UA" sz="1400" dirty="0" smtClean="0"/>
            </a:br>
            <a:r>
              <a:rPr lang="uk-UA" sz="1400" dirty="0" smtClean="0"/>
              <a:t/>
            </a:r>
            <a:br>
              <a:rPr lang="uk-UA" sz="1400" dirty="0" smtClean="0"/>
            </a:br>
            <a:r>
              <a:rPr lang="uk-UA" sz="1400" dirty="0" smtClean="0"/>
              <a:t/>
            </a:r>
            <a:br>
              <a:rPr lang="uk-UA" sz="1400" dirty="0" smtClean="0"/>
            </a:br>
            <a:r>
              <a:rPr lang="uk-UA" sz="1400" dirty="0" smtClean="0"/>
              <a:t>Сковорода світив дорогу Шевченкові, Шевченко – Франкові, Франко – Лесі Українці, а вони разом усім нам. </a:t>
            </a:r>
            <a:br>
              <a:rPr lang="uk-UA" sz="1400" dirty="0" smtClean="0"/>
            </a:br>
            <a:r>
              <a:rPr lang="ru-RU" sz="1400" dirty="0" smtClean="0"/>
              <a:t> Сковорода — </a:t>
            </a:r>
            <a:r>
              <a:rPr lang="ru-RU" sz="1400" dirty="0" err="1" smtClean="0"/>
              <a:t>цілий</a:t>
            </a:r>
            <a:r>
              <a:rPr lang="ru-RU" sz="1400" dirty="0" smtClean="0"/>
              <a:t> </a:t>
            </a:r>
            <a:r>
              <a:rPr lang="ru-RU" sz="1400" dirty="0" err="1" smtClean="0"/>
              <a:t>світ</a:t>
            </a:r>
            <a:r>
              <a:rPr lang="ru-RU" sz="1400" dirty="0" smtClean="0"/>
              <a:t>, в </a:t>
            </a:r>
            <a:r>
              <a:rPr lang="ru-RU" sz="1400" dirty="0" err="1" smtClean="0"/>
              <a:t>якому</a:t>
            </a:r>
            <a:r>
              <a:rPr lang="ru-RU" sz="1400" dirty="0" smtClean="0"/>
              <a:t> </a:t>
            </a:r>
            <a:r>
              <a:rPr lang="ru-RU" sz="1400" dirty="0" err="1" smtClean="0"/>
              <a:t>багато</a:t>
            </a:r>
            <a:r>
              <a:rPr lang="ru-RU" sz="1400" dirty="0" smtClean="0"/>
              <a:t> </a:t>
            </a:r>
            <a:r>
              <a:rPr lang="ru-RU" sz="1400" dirty="0" err="1" smtClean="0"/>
              <a:t>цікавого</a:t>
            </a:r>
            <a:r>
              <a:rPr lang="ru-RU" sz="1400" dirty="0" smtClean="0"/>
              <a:t>  для нас.</a:t>
            </a:r>
            <a:endParaRPr lang="uk-UA" sz="1400" dirty="0"/>
          </a:p>
        </p:txBody>
      </p:sp>
      <p:sp>
        <p:nvSpPr>
          <p:cNvPr id="3" name="Содержимое 2"/>
          <p:cNvSpPr>
            <a:spLocks noGrp="1"/>
          </p:cNvSpPr>
          <p:nvPr>
            <p:ph idx="1"/>
          </p:nvPr>
        </p:nvSpPr>
        <p:spPr>
          <a:xfrm>
            <a:off x="2786050" y="1214422"/>
            <a:ext cx="6205550" cy="4865703"/>
          </a:xfrm>
        </p:spPr>
        <p:txBody>
          <a:bodyPr>
            <a:normAutofit/>
          </a:bodyPr>
          <a:lstStyle/>
          <a:p>
            <a:pPr>
              <a:buNone/>
            </a:pPr>
            <a:endParaRPr lang="uk-UA" sz="1400" dirty="0" smtClean="0"/>
          </a:p>
          <a:p>
            <a:endParaRPr lang="uk-UA" sz="1400" dirty="0" smtClean="0"/>
          </a:p>
          <a:p>
            <a:endParaRPr lang="uk-UA" sz="1400" dirty="0" smtClean="0"/>
          </a:p>
          <a:p>
            <a:pPr>
              <a:buNone/>
            </a:pPr>
            <a:endParaRPr lang="ru-RU" sz="1400" dirty="0" smtClean="0"/>
          </a:p>
          <a:p>
            <a:endParaRPr lang="ru-RU" sz="1400" dirty="0" smtClean="0"/>
          </a:p>
          <a:p>
            <a:endParaRPr lang="ru-RU" sz="1400" dirty="0" smtClean="0"/>
          </a:p>
          <a:p>
            <a:r>
              <a:rPr lang="ru-RU" sz="1400" dirty="0" smtClean="0"/>
              <a:t>Образ Сковороди </a:t>
            </a:r>
            <a:r>
              <a:rPr lang="ru-RU" sz="1400" dirty="0" err="1" smtClean="0"/>
              <a:t>захоплював</a:t>
            </a:r>
            <a:r>
              <a:rPr lang="ru-RU" sz="1400" dirty="0" smtClean="0"/>
              <a:t> </a:t>
            </a:r>
            <a:r>
              <a:rPr lang="ru-RU" sz="1400" dirty="0" err="1" smtClean="0"/>
              <a:t>українських</a:t>
            </a:r>
            <a:r>
              <a:rPr lang="ru-RU" sz="1400" dirty="0" smtClean="0"/>
              <a:t> </a:t>
            </a:r>
            <a:r>
              <a:rPr lang="ru-RU" sz="1400" dirty="0" err="1" smtClean="0"/>
              <a:t>поетів</a:t>
            </a:r>
            <a:r>
              <a:rPr lang="ru-RU" sz="1400" dirty="0" smtClean="0"/>
              <a:t> </a:t>
            </a:r>
            <a:r>
              <a:rPr lang="ru-RU" sz="1400" dirty="0" err="1" smtClean="0"/>
              <a:t>і</a:t>
            </a:r>
            <a:r>
              <a:rPr lang="ru-RU" sz="1400" dirty="0" smtClean="0"/>
              <a:t> </a:t>
            </a:r>
            <a:r>
              <a:rPr lang="ru-RU" sz="1400" dirty="0" err="1" smtClean="0"/>
              <a:t>прозаїків</a:t>
            </a:r>
            <a:r>
              <a:rPr lang="ru-RU" sz="1400" dirty="0" smtClean="0"/>
              <a:t>. </a:t>
            </a:r>
          </a:p>
          <a:p>
            <a:r>
              <a:rPr lang="ru-RU" sz="1400" dirty="0" smtClean="0"/>
              <a:t>Про </a:t>
            </a:r>
            <a:r>
              <a:rPr lang="ru-RU" sz="1400" dirty="0" err="1" smtClean="0"/>
              <a:t>нього</a:t>
            </a:r>
            <a:r>
              <a:rPr lang="ru-RU" sz="1400" dirty="0" smtClean="0"/>
              <a:t> писали І. Драч, С. </a:t>
            </a:r>
            <a:r>
              <a:rPr lang="ru-RU" sz="1400" dirty="0" err="1" smtClean="0"/>
              <a:t>Кримський</a:t>
            </a:r>
            <a:r>
              <a:rPr lang="ru-RU" sz="1400" dirty="0" smtClean="0"/>
              <a:t>, М. Попович,  В. Шевчук — книга «</a:t>
            </a:r>
            <a:r>
              <a:rPr lang="ru-RU" sz="1400" dirty="0" err="1" smtClean="0"/>
              <a:t>Осяяння</a:t>
            </a:r>
            <a:r>
              <a:rPr lang="ru-RU" sz="1400" dirty="0" smtClean="0"/>
              <a:t>»; Ф. </a:t>
            </a:r>
            <a:r>
              <a:rPr lang="ru-RU" sz="1400" dirty="0" err="1" smtClean="0"/>
              <a:t>Поліщук</a:t>
            </a:r>
            <a:r>
              <a:rPr lang="ru-RU" sz="1400" dirty="0" smtClean="0"/>
              <a:t> , В. Чередниченко, Г. Вовк,  П. </a:t>
            </a:r>
            <a:r>
              <a:rPr lang="ru-RU" sz="1400" dirty="0" err="1" smtClean="0"/>
              <a:t>Тичина</a:t>
            </a:r>
            <a:r>
              <a:rPr lang="ru-RU" sz="1400" dirty="0" smtClean="0"/>
              <a:t>; </a:t>
            </a:r>
            <a:r>
              <a:rPr lang="ru-RU" sz="1400" dirty="0" err="1" smtClean="0"/>
              <a:t>Павличка</a:t>
            </a:r>
            <a:r>
              <a:rPr lang="ru-RU" sz="1400" dirty="0" smtClean="0"/>
              <a:t> , Ю. Клен, І. Драч. </a:t>
            </a:r>
          </a:p>
          <a:p>
            <a:r>
              <a:rPr lang="ru-RU" sz="1400" dirty="0" smtClean="0"/>
              <a:t>. </a:t>
            </a:r>
            <a:r>
              <a:rPr lang="ru-RU" sz="1400" dirty="0" err="1" smtClean="0"/>
              <a:t>Він</a:t>
            </a:r>
            <a:r>
              <a:rPr lang="ru-RU" sz="1400" dirty="0" smtClean="0"/>
              <a:t> дав нам урок </a:t>
            </a:r>
            <a:r>
              <a:rPr lang="ru-RU" sz="1400" dirty="0" err="1" smtClean="0"/>
              <a:t>рідкісного</a:t>
            </a:r>
            <a:r>
              <a:rPr lang="ru-RU" sz="1400" dirty="0" smtClean="0"/>
              <a:t>, </a:t>
            </a:r>
            <a:r>
              <a:rPr lang="ru-RU" sz="1400" dirty="0" err="1" smtClean="0"/>
              <a:t>незвичайного</a:t>
            </a:r>
            <a:r>
              <a:rPr lang="ru-RU" sz="1400" dirty="0" smtClean="0"/>
              <a:t> </a:t>
            </a:r>
            <a:r>
              <a:rPr lang="ru-RU" sz="1400" dirty="0" err="1" smtClean="0"/>
              <a:t>життя</a:t>
            </a:r>
            <a:r>
              <a:rPr lang="ru-RU" sz="1400" dirty="0" smtClean="0"/>
              <a:t>. Урок того, як </a:t>
            </a:r>
            <a:r>
              <a:rPr lang="ru-RU" sz="1400" dirty="0" err="1" smtClean="0"/>
              <a:t>можна</a:t>
            </a:r>
            <a:r>
              <a:rPr lang="ru-RU" sz="1400" dirty="0" smtClean="0"/>
              <a:t> бути </a:t>
            </a:r>
            <a:r>
              <a:rPr lang="ru-RU" sz="1400" dirty="0" err="1" smtClean="0"/>
              <a:t>вільним</a:t>
            </a:r>
            <a:r>
              <a:rPr lang="ru-RU" sz="1400" dirty="0" smtClean="0"/>
              <a:t> </a:t>
            </a:r>
            <a:r>
              <a:rPr lang="ru-RU" sz="1400" dirty="0" err="1" smtClean="0"/>
              <a:t>серед</a:t>
            </a:r>
            <a:r>
              <a:rPr lang="ru-RU" sz="1400" dirty="0" smtClean="0"/>
              <a:t> </a:t>
            </a:r>
            <a:r>
              <a:rPr lang="ru-RU" sz="1400" dirty="0" err="1" smtClean="0"/>
              <a:t>неволі</a:t>
            </a:r>
            <a:r>
              <a:rPr lang="ru-RU" sz="1400" dirty="0" smtClean="0"/>
              <a:t> </a:t>
            </a:r>
            <a:r>
              <a:rPr lang="ru-RU" sz="1400" dirty="0" err="1" smtClean="0"/>
              <a:t>і</a:t>
            </a:r>
            <a:r>
              <a:rPr lang="ru-RU" sz="1400" dirty="0" smtClean="0"/>
              <a:t> святим </a:t>
            </a:r>
            <a:r>
              <a:rPr lang="ru-RU" sz="1400" dirty="0" err="1" smtClean="0"/>
              <a:t>серед</a:t>
            </a:r>
            <a:r>
              <a:rPr lang="ru-RU" sz="1400" dirty="0" smtClean="0"/>
              <a:t> пекла.</a:t>
            </a:r>
          </a:p>
          <a:p>
            <a:r>
              <a:rPr lang="uk-UA" sz="1400" dirty="0" smtClean="0"/>
              <a:t>Феномен постаті Григорія Савича Сковороди – у дивовижному гармонійному поєднанні краси тілесної й духовної. У власному житті він сповідував виразні й тверді принципи: самопізнання і внутрішня відповідність волі Божій. Окрім того, філософ постійно наголошує, що людина має невичерпний духовний потенціал, який лише необхідно спрямувати у потрібне русло, на справи Божі: пізнання і творчість</a:t>
            </a:r>
          </a:p>
          <a:p>
            <a:endParaRPr lang="uk-UA" sz="1400" dirty="0" smtClean="0"/>
          </a:p>
          <a:p>
            <a:endParaRPr lang="uk-UA" sz="1400" dirty="0" smtClean="0"/>
          </a:p>
          <a:p>
            <a:endParaRPr lang="uk-UA" sz="1400" dirty="0" smtClean="0"/>
          </a:p>
          <a:p>
            <a:endParaRPr lang="uk-UA" sz="1400" dirty="0" smtClean="0"/>
          </a:p>
          <a:p>
            <a:endParaRPr lang="uk-UA" sz="1400" dirty="0" smtClean="0"/>
          </a:p>
          <a:p>
            <a:endParaRPr lang="uk-UA" sz="1400" dirty="0" smtClean="0"/>
          </a:p>
          <a:p>
            <a:endParaRPr lang="uk-UA" sz="1400" dirty="0" smtClean="0"/>
          </a:p>
          <a:p>
            <a:pPr>
              <a:buNone/>
            </a:pPr>
            <a:endParaRPr lang="uk-UA" sz="1400" dirty="0" smtClean="0"/>
          </a:p>
          <a:p>
            <a:pPr>
              <a:buNone/>
            </a:pPr>
            <a:endParaRPr lang="uk-UA" sz="1400" dirty="0" smtClean="0"/>
          </a:p>
          <a:p>
            <a:pPr>
              <a:buNone/>
            </a:pPr>
            <a:endParaRPr lang="uk-UA" sz="1400" dirty="0" smtClean="0"/>
          </a:p>
          <a:p>
            <a:pPr>
              <a:buNone/>
            </a:pPr>
            <a:endParaRPr lang="uk-UA" sz="1400" dirty="0" smtClean="0"/>
          </a:p>
          <a:p>
            <a:pPr>
              <a:buNone/>
            </a:pPr>
            <a:endParaRPr lang="uk-UA" sz="1400" dirty="0" smtClean="0"/>
          </a:p>
          <a:p>
            <a:pPr>
              <a:buNone/>
            </a:pPr>
            <a:endParaRPr lang="uk-UA" sz="1400" dirty="0" smtClean="0"/>
          </a:p>
          <a:p>
            <a:pPr>
              <a:buNone/>
            </a:pPr>
            <a:endParaRPr lang="uk-UA" sz="1400" dirty="0" smtClean="0"/>
          </a:p>
          <a:p>
            <a:pPr>
              <a:buNone/>
            </a:pPr>
            <a:endParaRPr lang="uk-UA" sz="1400" dirty="0" smtClean="0"/>
          </a:p>
        </p:txBody>
      </p:sp>
      <p:pic>
        <p:nvPicPr>
          <p:cNvPr id="1026" name="Picture 2" descr="Пам’ятник Г.С. Сковороді"/>
          <p:cNvPicPr>
            <a:picLocks noChangeAspect="1" noChangeArrowheads="1"/>
          </p:cNvPicPr>
          <p:nvPr/>
        </p:nvPicPr>
        <p:blipFill>
          <a:blip r:embed="rId2" cstate="print"/>
          <a:srcRect/>
          <a:stretch>
            <a:fillRect/>
          </a:stretch>
        </p:blipFill>
        <p:spPr bwMode="auto">
          <a:xfrm>
            <a:off x="357158" y="142852"/>
            <a:ext cx="2286048" cy="3643362"/>
          </a:xfrm>
          <a:prstGeom prst="rect">
            <a:avLst/>
          </a:prstGeom>
          <a:noFill/>
        </p:spPr>
      </p:pic>
      <p:sp>
        <p:nvSpPr>
          <p:cNvPr id="5" name="Прямоугольник 4"/>
          <p:cNvSpPr/>
          <p:nvPr/>
        </p:nvSpPr>
        <p:spPr>
          <a:xfrm>
            <a:off x="285719" y="4000505"/>
            <a:ext cx="2000265" cy="1200329"/>
          </a:xfrm>
          <a:prstGeom prst="rect">
            <a:avLst/>
          </a:prstGeom>
        </p:spPr>
        <p:txBody>
          <a:bodyPr wrap="square">
            <a:spAutoFit/>
          </a:bodyPr>
          <a:lstStyle/>
          <a:p>
            <a:pPr algn="ctr"/>
            <a:r>
              <a:rPr lang="uk-UA" dirty="0" smtClean="0"/>
              <a:t>Пам’ятник </a:t>
            </a:r>
          </a:p>
          <a:p>
            <a:pPr algn="ctr"/>
            <a:r>
              <a:rPr lang="uk-UA" dirty="0" smtClean="0"/>
              <a:t>Г.С. Сковороді , Полтавська </a:t>
            </a:r>
            <a:r>
              <a:rPr lang="uk-UA" dirty="0" err="1" smtClean="0"/>
              <a:t>обл</a:t>
            </a:r>
            <a:r>
              <a:rPr lang="uk-UA" dirty="0" smtClean="0"/>
              <a:t>, с. </a:t>
            </a:r>
            <a:r>
              <a:rPr lang="uk-UA" dirty="0" err="1" smtClean="0"/>
              <a:t>Чорнухи</a:t>
            </a:r>
            <a:endParaRPr lang="uk-U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3338506" cy="838200"/>
          </a:xfrm>
        </p:spPr>
        <p:txBody>
          <a:bodyPr/>
          <a:lstStyle/>
          <a:p>
            <a:endParaRPr lang="uk-UA" dirty="0"/>
          </a:p>
        </p:txBody>
      </p:sp>
      <p:sp>
        <p:nvSpPr>
          <p:cNvPr id="3" name="Содержимое 2"/>
          <p:cNvSpPr>
            <a:spLocks noGrp="1"/>
          </p:cNvSpPr>
          <p:nvPr>
            <p:ph idx="1"/>
          </p:nvPr>
        </p:nvSpPr>
        <p:spPr>
          <a:xfrm>
            <a:off x="3714744" y="1643050"/>
            <a:ext cx="5276856" cy="4437075"/>
          </a:xfrm>
        </p:spPr>
        <p:txBody>
          <a:bodyPr>
            <a:normAutofit fontScale="25000" lnSpcReduction="20000"/>
          </a:bodyPr>
          <a:lstStyle/>
          <a:p>
            <a:endParaRPr lang="ru-RU" dirty="0" smtClean="0"/>
          </a:p>
          <a:p>
            <a:pPr algn="just"/>
            <a:r>
              <a:rPr lang="ru-RU" sz="5600" b="1" dirty="0" smtClean="0"/>
              <a:t>“Сковорода, –як</a:t>
            </a:r>
            <a:r>
              <a:rPr lang="uk-UA" sz="5600" b="1" dirty="0" smtClean="0"/>
              <a:t> </a:t>
            </a:r>
            <a:r>
              <a:rPr lang="ru-RU" sz="5600" b="1" dirty="0" err="1" smtClean="0"/>
              <a:t>стверджував</a:t>
            </a:r>
            <a:r>
              <a:rPr lang="uk-UA" sz="5600" b="1" dirty="0" smtClean="0"/>
              <a:t> </a:t>
            </a:r>
            <a:r>
              <a:rPr lang="ru-RU" sz="5600" b="1" dirty="0" smtClean="0"/>
              <a:t>один</a:t>
            </a:r>
            <a:r>
              <a:rPr lang="uk-UA" sz="5600" b="1" dirty="0" smtClean="0"/>
              <a:t> </a:t>
            </a:r>
            <a:r>
              <a:rPr lang="ru-RU" sz="5600" b="1" dirty="0" err="1" smtClean="0"/>
              <a:t>з</a:t>
            </a:r>
            <a:r>
              <a:rPr lang="uk-UA" sz="5600" b="1" dirty="0" smtClean="0"/>
              <a:t> </a:t>
            </a:r>
            <a:r>
              <a:rPr lang="ru-RU" sz="5600" b="1" dirty="0" err="1" smtClean="0"/>
              <a:t>найвидатніших</a:t>
            </a:r>
            <a:r>
              <a:rPr lang="uk-UA" sz="5600" b="1" dirty="0" smtClean="0"/>
              <a:t> </a:t>
            </a:r>
            <a:r>
              <a:rPr lang="ru-RU" sz="5600" b="1" dirty="0" err="1" smtClean="0"/>
              <a:t>українських</a:t>
            </a:r>
            <a:r>
              <a:rPr lang="uk-UA" sz="5600" b="1" dirty="0" smtClean="0"/>
              <a:t> </a:t>
            </a:r>
            <a:r>
              <a:rPr lang="ru-RU" sz="5600" b="1" dirty="0" err="1" smtClean="0"/>
              <a:t>інтелектуалістів</a:t>
            </a:r>
            <a:r>
              <a:rPr lang="ru-RU" sz="5600" b="1" dirty="0" smtClean="0"/>
              <a:t> ХХ </a:t>
            </a:r>
            <a:r>
              <a:rPr lang="ru-RU" sz="5600" b="1" dirty="0" err="1" smtClean="0"/>
              <a:t>століття</a:t>
            </a:r>
            <a:r>
              <a:rPr lang="ru-RU" sz="5600" b="1" dirty="0" smtClean="0"/>
              <a:t> </a:t>
            </a:r>
            <a:r>
              <a:rPr lang="ru-RU" sz="5600" b="1" dirty="0" err="1" smtClean="0"/>
              <a:t>Дмитро</a:t>
            </a:r>
            <a:r>
              <a:rPr lang="ru-RU" sz="5600" b="1" dirty="0" smtClean="0"/>
              <a:t> </a:t>
            </a:r>
            <a:r>
              <a:rPr lang="ru-RU" sz="5600" b="1" dirty="0" err="1" smtClean="0"/>
              <a:t>Чижевський</a:t>
            </a:r>
            <a:r>
              <a:rPr lang="ru-RU" sz="5600" b="1" dirty="0" smtClean="0"/>
              <a:t>, – </a:t>
            </a:r>
            <a:r>
              <a:rPr lang="ru-RU" sz="5600" b="1" dirty="0" err="1" smtClean="0"/>
              <a:t>є</a:t>
            </a:r>
            <a:r>
              <a:rPr lang="ru-RU" sz="5600" b="1" dirty="0" smtClean="0"/>
              <a:t> </a:t>
            </a:r>
            <a:r>
              <a:rPr lang="ru-RU" sz="5600" b="1" dirty="0" err="1" smtClean="0"/>
              <a:t>останній</a:t>
            </a:r>
            <a:r>
              <a:rPr lang="ru-RU" sz="5600" b="1" dirty="0" smtClean="0"/>
              <a:t> </a:t>
            </a:r>
            <a:r>
              <a:rPr lang="ru-RU" sz="5600" b="1" dirty="0" err="1" smtClean="0"/>
              <a:t>представник</a:t>
            </a:r>
            <a:r>
              <a:rPr lang="uk-UA" sz="5600" b="1" dirty="0" smtClean="0"/>
              <a:t> </a:t>
            </a:r>
            <a:r>
              <a:rPr lang="ru-RU" sz="5600" b="1" dirty="0" err="1" smtClean="0"/>
              <a:t>українського</a:t>
            </a:r>
            <a:r>
              <a:rPr lang="ru-RU" sz="5600" b="1" dirty="0" smtClean="0"/>
              <a:t> духовного </a:t>
            </a:r>
            <a:r>
              <a:rPr lang="ru-RU" sz="5600" b="1" dirty="0" err="1" smtClean="0"/>
              <a:t>барока</a:t>
            </a:r>
            <a:r>
              <a:rPr lang="ru-RU" sz="5600" b="1" dirty="0" smtClean="0"/>
              <a:t>, </a:t>
            </a:r>
            <a:r>
              <a:rPr lang="ru-RU" sz="5600" b="1" dirty="0" err="1" smtClean="0"/>
              <a:t>з</a:t>
            </a:r>
            <a:r>
              <a:rPr lang="ru-RU" sz="5600" b="1" dirty="0" smtClean="0"/>
              <a:t> другого боку, </a:t>
            </a:r>
            <a:r>
              <a:rPr lang="ru-RU" sz="5600" b="1" dirty="0" err="1" smtClean="0"/>
              <a:t>він</a:t>
            </a:r>
            <a:r>
              <a:rPr lang="ru-RU" sz="5600" b="1" dirty="0" smtClean="0"/>
              <a:t> – </a:t>
            </a:r>
            <a:r>
              <a:rPr lang="ru-RU" sz="5600" b="1" dirty="0" err="1" smtClean="0"/>
              <a:t>український</a:t>
            </a:r>
            <a:r>
              <a:rPr lang="ru-RU" sz="5600" b="1" dirty="0" smtClean="0"/>
              <a:t> "</a:t>
            </a:r>
            <a:r>
              <a:rPr lang="ru-RU" sz="5600" b="1" dirty="0" err="1" smtClean="0"/>
              <a:t>передромантик</a:t>
            </a:r>
            <a:r>
              <a:rPr lang="ru-RU" sz="5600" b="1" dirty="0" smtClean="0"/>
              <a:t>"</a:t>
            </a:r>
            <a:r>
              <a:rPr lang="ru-RU" sz="5600" b="1" dirty="0" err="1" smtClean="0"/>
              <a:t>але</a:t>
            </a:r>
            <a:r>
              <a:rPr lang="ru-RU" sz="5600" b="1" dirty="0" smtClean="0"/>
              <a:t> </a:t>
            </a:r>
            <a:r>
              <a:rPr lang="ru-RU" sz="5600" b="1" dirty="0" err="1" smtClean="0"/>
              <a:t>бароко</a:t>
            </a:r>
            <a:r>
              <a:rPr lang="ru-RU" sz="5600" b="1" dirty="0" smtClean="0"/>
              <a:t> та романтика – </a:t>
            </a:r>
            <a:r>
              <a:rPr lang="ru-RU" sz="5600" b="1" dirty="0" err="1" smtClean="0"/>
              <a:t>саме</a:t>
            </a:r>
            <a:r>
              <a:rPr lang="ru-RU" sz="5600" b="1" dirty="0" smtClean="0"/>
              <a:t> </a:t>
            </a:r>
            <a:r>
              <a:rPr lang="ru-RU" sz="5600" b="1" dirty="0" err="1" smtClean="0"/>
              <a:t>ті</a:t>
            </a:r>
            <a:r>
              <a:rPr lang="ru-RU" sz="5600" b="1" dirty="0" smtClean="0"/>
              <a:t> </a:t>
            </a:r>
            <a:r>
              <a:rPr lang="ru-RU" sz="5600" b="1" dirty="0" err="1" smtClean="0"/>
              <a:t>періоди</a:t>
            </a:r>
            <a:r>
              <a:rPr lang="ru-RU" sz="5600" b="1" dirty="0" smtClean="0"/>
              <a:t> </a:t>
            </a:r>
            <a:r>
              <a:rPr lang="ru-RU" sz="5600" b="1" dirty="0" err="1" smtClean="0"/>
              <a:t>духовної</a:t>
            </a:r>
            <a:r>
              <a:rPr lang="ru-RU" sz="5600" b="1" dirty="0" smtClean="0"/>
              <a:t> </a:t>
            </a:r>
            <a:r>
              <a:rPr lang="ru-RU" sz="5600" b="1" dirty="0" err="1" smtClean="0"/>
              <a:t>історії</a:t>
            </a:r>
            <a:r>
              <a:rPr lang="ru-RU" sz="5600" b="1" dirty="0" smtClean="0"/>
              <a:t>, </a:t>
            </a:r>
            <a:r>
              <a:rPr lang="ru-RU" sz="5600" b="1" dirty="0" err="1" smtClean="0"/>
              <a:t>що</a:t>
            </a:r>
            <a:r>
              <a:rPr lang="ru-RU" sz="5600" b="1" dirty="0" smtClean="0"/>
              <a:t> </a:t>
            </a:r>
            <a:r>
              <a:rPr lang="ru-RU" sz="5600" b="1" dirty="0" err="1" smtClean="0"/>
              <a:t>наклали</a:t>
            </a:r>
            <a:r>
              <a:rPr lang="ru-RU" sz="5600" b="1" dirty="0" smtClean="0"/>
              <a:t> на</a:t>
            </a:r>
            <a:r>
              <a:rPr lang="uk-UA" sz="5600" b="1" dirty="0" smtClean="0"/>
              <a:t> </a:t>
            </a:r>
            <a:r>
              <a:rPr lang="ru-RU" sz="5600" b="1" dirty="0" err="1" smtClean="0"/>
              <a:t>український</a:t>
            </a:r>
            <a:r>
              <a:rPr lang="ru-RU" sz="5600" b="1" dirty="0" smtClean="0"/>
              <a:t> дух </a:t>
            </a:r>
            <a:r>
              <a:rPr lang="ru-RU" sz="5600" b="1" dirty="0" err="1" smtClean="0"/>
              <a:t>найсильніший</a:t>
            </a:r>
            <a:r>
              <a:rPr lang="ru-RU" sz="5600" b="1" dirty="0" smtClean="0"/>
              <a:t> </a:t>
            </a:r>
            <a:r>
              <a:rPr lang="ru-RU" sz="5600" b="1" dirty="0" err="1" smtClean="0"/>
              <a:t>відбиток</a:t>
            </a:r>
            <a:r>
              <a:rPr lang="ru-RU" sz="5600" b="1" dirty="0" smtClean="0"/>
              <a:t>. </a:t>
            </a:r>
            <a:r>
              <a:rPr lang="ru-RU" sz="5600" b="1" dirty="0" err="1" smtClean="0"/>
              <a:t>Отож</a:t>
            </a:r>
            <a:r>
              <a:rPr lang="ru-RU" sz="5600" b="1" dirty="0" smtClean="0"/>
              <a:t>,</a:t>
            </a:r>
            <a:r>
              <a:rPr lang="ru-RU" sz="5600" b="1" i="1" dirty="0" smtClean="0"/>
              <a:t> Сковорода </a:t>
            </a:r>
            <a:r>
              <a:rPr lang="ru-RU" sz="5600" b="1" i="1" dirty="0" err="1" smtClean="0"/>
              <a:t>стоїть</a:t>
            </a:r>
            <a:r>
              <a:rPr lang="ru-RU" sz="5600" b="1" i="1" dirty="0" smtClean="0"/>
              <a:t> у </a:t>
            </a:r>
            <a:r>
              <a:rPr lang="ru-RU" sz="5600" b="1" i="1" dirty="0" err="1" smtClean="0"/>
              <a:t>центрі</a:t>
            </a:r>
            <a:r>
              <a:rPr lang="uk-UA" sz="5600" b="1" dirty="0" smtClean="0"/>
              <a:t> </a:t>
            </a:r>
            <a:r>
              <a:rPr lang="ru-RU" sz="5600" b="1" i="1" dirty="0" err="1" smtClean="0"/>
              <a:t>української</a:t>
            </a:r>
            <a:r>
              <a:rPr lang="ru-RU" sz="5600" b="1" i="1" dirty="0" smtClean="0"/>
              <a:t> </a:t>
            </a:r>
            <a:r>
              <a:rPr lang="ru-RU" sz="5600" b="1" i="1" dirty="0" err="1" smtClean="0"/>
              <a:t>духовної</a:t>
            </a:r>
            <a:r>
              <a:rPr lang="ru-RU" sz="5600" b="1" i="1" dirty="0" smtClean="0"/>
              <a:t> </a:t>
            </a:r>
            <a:r>
              <a:rPr lang="ru-RU" sz="5600" b="1" i="1" dirty="0" err="1" smtClean="0"/>
              <a:t>історії</a:t>
            </a:r>
            <a:r>
              <a:rPr lang="ru-RU" sz="5600" b="1" dirty="0" smtClean="0"/>
              <a:t>...” Про </a:t>
            </a:r>
            <a:r>
              <a:rPr lang="ru-RU" sz="5600" b="1" dirty="0" err="1" smtClean="0"/>
              <a:t>життя</a:t>
            </a:r>
            <a:r>
              <a:rPr lang="ru-RU" sz="5600" b="1" dirty="0" smtClean="0"/>
              <a:t> та </a:t>
            </a:r>
            <a:r>
              <a:rPr lang="ru-RU" sz="5600" b="1" dirty="0" err="1" smtClean="0"/>
              <a:t>творчість</a:t>
            </a:r>
            <a:r>
              <a:rPr lang="ru-RU" sz="5600" b="1" dirty="0" smtClean="0"/>
              <a:t> Сковороди написано </a:t>
            </a:r>
            <a:r>
              <a:rPr lang="ru-RU" sz="5600" b="1" dirty="0" err="1" smtClean="0"/>
              <a:t>сотні</a:t>
            </a:r>
            <a:r>
              <a:rPr lang="ru-RU" sz="5600" b="1" dirty="0" smtClean="0"/>
              <a:t> </a:t>
            </a:r>
            <a:r>
              <a:rPr lang="ru-RU" sz="5600" b="1" dirty="0" err="1" smtClean="0"/>
              <a:t>історико-філософських,богословських</a:t>
            </a:r>
            <a:r>
              <a:rPr lang="ru-RU" sz="5600" b="1" dirty="0" smtClean="0"/>
              <a:t>, </a:t>
            </a:r>
            <a:r>
              <a:rPr lang="ru-RU" sz="5600" b="1" dirty="0" err="1" smtClean="0"/>
              <a:t>літературознавчих</a:t>
            </a:r>
            <a:r>
              <a:rPr lang="ru-RU" sz="5600" b="1" dirty="0" smtClean="0"/>
              <a:t>, </a:t>
            </a:r>
            <a:r>
              <a:rPr lang="ru-RU" sz="5600" b="1" dirty="0" err="1" smtClean="0"/>
              <a:t>лінгвістичних</a:t>
            </a:r>
            <a:r>
              <a:rPr lang="ru-RU" sz="5600" b="1" dirty="0" smtClean="0"/>
              <a:t>, </a:t>
            </a:r>
            <a:r>
              <a:rPr lang="ru-RU" sz="5600" b="1" dirty="0" err="1" smtClean="0"/>
              <a:t>педагогічних</a:t>
            </a:r>
            <a:r>
              <a:rPr lang="ru-RU" sz="5600" b="1" dirty="0" smtClean="0"/>
              <a:t>, </a:t>
            </a:r>
            <a:r>
              <a:rPr lang="ru-RU" sz="5600" b="1" dirty="0" err="1" smtClean="0"/>
              <a:t>музикознавчих</a:t>
            </a:r>
            <a:r>
              <a:rPr lang="ru-RU" sz="5600" b="1" dirty="0" smtClean="0"/>
              <a:t> та</a:t>
            </a:r>
            <a:r>
              <a:rPr lang="uk-UA" sz="5600" b="1" dirty="0" smtClean="0"/>
              <a:t> </a:t>
            </a:r>
            <a:r>
              <a:rPr lang="ru-RU" sz="5600" b="1" dirty="0" err="1" smtClean="0"/>
              <a:t>інших</a:t>
            </a:r>
            <a:r>
              <a:rPr lang="ru-RU" sz="5600" b="1" dirty="0" smtClean="0"/>
              <a:t> </a:t>
            </a:r>
            <a:r>
              <a:rPr lang="ru-RU" sz="5600" b="1" dirty="0" err="1" smtClean="0"/>
              <a:t>розвідок</a:t>
            </a:r>
            <a:r>
              <a:rPr lang="ru-RU" sz="5600" b="1" dirty="0" smtClean="0"/>
              <a:t>, </a:t>
            </a:r>
            <a:r>
              <a:rPr lang="ru-RU" sz="5600" b="1" dirty="0" err="1" smtClean="0"/>
              <a:t>його</a:t>
            </a:r>
            <a:r>
              <a:rPr lang="ru-RU" sz="5600" b="1" dirty="0" smtClean="0"/>
              <a:t> твори </a:t>
            </a:r>
            <a:r>
              <a:rPr lang="ru-RU" sz="5600" b="1" dirty="0" err="1" smtClean="0"/>
              <a:t>видавалися</a:t>
            </a:r>
            <a:r>
              <a:rPr lang="ru-RU" sz="5600" b="1" dirty="0" smtClean="0"/>
              <a:t> </a:t>
            </a:r>
            <a:r>
              <a:rPr lang="ru-RU" sz="5600" b="1" dirty="0" err="1" smtClean="0"/>
              <a:t>багато</a:t>
            </a:r>
            <a:r>
              <a:rPr lang="ru-RU" sz="5600" b="1" dirty="0" smtClean="0"/>
              <a:t> </a:t>
            </a:r>
            <a:r>
              <a:rPr lang="ru-RU" sz="5600" b="1" dirty="0" err="1" smtClean="0"/>
              <a:t>разів</a:t>
            </a:r>
            <a:r>
              <a:rPr lang="ru-RU" sz="5600" b="1" dirty="0" smtClean="0"/>
              <a:t> не </a:t>
            </a:r>
            <a:r>
              <a:rPr lang="ru-RU" sz="5600" b="1" dirty="0" err="1" smtClean="0"/>
              <a:t>лише</a:t>
            </a:r>
            <a:r>
              <a:rPr lang="ru-RU" sz="5600" b="1" dirty="0" smtClean="0"/>
              <a:t> в </a:t>
            </a:r>
            <a:r>
              <a:rPr lang="ru-RU" sz="5600" b="1" dirty="0" err="1" smtClean="0"/>
              <a:t>оригіналі</a:t>
            </a:r>
            <a:r>
              <a:rPr lang="ru-RU" sz="5600" b="1" dirty="0" smtClean="0"/>
              <a:t>, </a:t>
            </a:r>
            <a:r>
              <a:rPr lang="ru-RU" sz="5600" b="1" dirty="0" err="1" smtClean="0"/>
              <a:t>але</a:t>
            </a:r>
            <a:r>
              <a:rPr lang="ru-RU" sz="5600" b="1" dirty="0" smtClean="0"/>
              <a:t> </a:t>
            </a:r>
            <a:r>
              <a:rPr lang="ru-RU" sz="5600" b="1" dirty="0" err="1" smtClean="0"/>
              <a:t>й</a:t>
            </a:r>
            <a:r>
              <a:rPr lang="ru-RU" sz="5600" b="1" dirty="0" smtClean="0"/>
              <a:t> у</a:t>
            </a:r>
            <a:r>
              <a:rPr lang="en-US" sz="5600" b="1" dirty="0" smtClean="0"/>
              <a:t> </a:t>
            </a:r>
            <a:r>
              <a:rPr lang="ru-RU" sz="5600" b="1" dirty="0" err="1" smtClean="0"/>
              <a:t>численних</a:t>
            </a:r>
            <a:r>
              <a:rPr lang="ru-RU" sz="5600" b="1" dirty="0" smtClean="0"/>
              <a:t> перекладах, а сам </a:t>
            </a:r>
            <a:r>
              <a:rPr lang="ru-RU" sz="5600" b="1" dirty="0" err="1" smtClean="0"/>
              <a:t>він</a:t>
            </a:r>
            <a:r>
              <a:rPr lang="ru-RU" sz="5600" b="1" dirty="0" smtClean="0"/>
              <a:t> став знаковою </a:t>
            </a:r>
            <a:r>
              <a:rPr lang="ru-RU" sz="5600" b="1" dirty="0" err="1" smtClean="0"/>
              <a:t>фігурою</a:t>
            </a:r>
            <a:r>
              <a:rPr lang="ru-RU" sz="5600" b="1" dirty="0" smtClean="0"/>
              <a:t> для </a:t>
            </a:r>
            <a:r>
              <a:rPr lang="ru-RU" sz="5600" b="1" dirty="0" err="1" smtClean="0"/>
              <a:t>цілого</a:t>
            </a:r>
            <a:r>
              <a:rPr lang="ru-RU" sz="5600" b="1" dirty="0" smtClean="0"/>
              <a:t> </a:t>
            </a:r>
            <a:r>
              <a:rPr lang="ru-RU" sz="5600" b="1" dirty="0" err="1" smtClean="0"/>
              <a:t>грона</a:t>
            </a:r>
            <a:r>
              <a:rPr lang="uk-UA" sz="5600" b="1" dirty="0" smtClean="0"/>
              <a:t> </a:t>
            </a:r>
            <a:r>
              <a:rPr lang="ru-RU" sz="5600" b="1" dirty="0" err="1" smtClean="0"/>
              <a:t>блискучих</a:t>
            </a:r>
            <a:r>
              <a:rPr lang="ru-RU" sz="5600" b="1" dirty="0" smtClean="0"/>
              <a:t> </a:t>
            </a:r>
            <a:r>
              <a:rPr lang="ru-RU" sz="5600" b="1" dirty="0" err="1" smtClean="0"/>
              <a:t>письменників</a:t>
            </a:r>
            <a:r>
              <a:rPr lang="ru-RU" sz="5600" b="1" dirty="0" smtClean="0"/>
              <a:t> та </a:t>
            </a:r>
            <a:r>
              <a:rPr lang="ru-RU" sz="5600" b="1" dirty="0" err="1" smtClean="0"/>
              <a:t>інтелектуалістів</a:t>
            </a:r>
            <a:r>
              <a:rPr lang="ru-RU" sz="5600" b="1" dirty="0" smtClean="0"/>
              <a:t>: </a:t>
            </a:r>
            <a:r>
              <a:rPr lang="ru-RU" sz="5600" b="1" dirty="0" err="1" smtClean="0"/>
              <a:t>досить</a:t>
            </a:r>
            <a:r>
              <a:rPr lang="ru-RU" sz="5600" b="1" dirty="0" smtClean="0"/>
              <a:t> </a:t>
            </a:r>
            <a:r>
              <a:rPr lang="ru-RU" sz="5600" b="1" dirty="0" err="1" smtClean="0"/>
              <a:t>пригадати</a:t>
            </a:r>
            <a:r>
              <a:rPr lang="ru-RU" sz="5600" b="1" dirty="0" smtClean="0"/>
              <a:t> бодай Тараса</a:t>
            </a:r>
            <a:r>
              <a:rPr lang="uk-UA" sz="5600" b="1" dirty="0" smtClean="0"/>
              <a:t> </a:t>
            </a:r>
            <a:r>
              <a:rPr lang="ru-RU" sz="5600" b="1" dirty="0" err="1" smtClean="0"/>
              <a:t>Шевченка</a:t>
            </a:r>
            <a:r>
              <a:rPr lang="ru-RU" sz="5600" b="1" dirty="0" smtClean="0"/>
              <a:t>, </a:t>
            </a:r>
            <a:r>
              <a:rPr lang="ru-RU" sz="5600" b="1" dirty="0" err="1" smtClean="0"/>
              <a:t>Івана</a:t>
            </a:r>
            <a:r>
              <a:rPr lang="ru-RU" sz="5600" b="1" dirty="0" smtClean="0"/>
              <a:t> Франка, Льва Толстого, </a:t>
            </a:r>
            <a:r>
              <a:rPr lang="ru-RU" sz="5600" b="1" dirty="0" err="1" smtClean="0"/>
              <a:t>Олександра</a:t>
            </a:r>
            <a:r>
              <a:rPr lang="ru-RU" sz="5600" b="1" dirty="0" smtClean="0"/>
              <a:t> </a:t>
            </a:r>
            <a:r>
              <a:rPr lang="ru-RU" sz="5600" b="1" dirty="0" err="1" smtClean="0"/>
              <a:t>Потебню</a:t>
            </a:r>
            <a:r>
              <a:rPr lang="ru-RU" sz="5600" b="1" dirty="0" smtClean="0"/>
              <a:t>, </a:t>
            </a:r>
            <a:r>
              <a:rPr lang="ru-RU" sz="5600" b="1" dirty="0" err="1" smtClean="0"/>
              <a:t>Володимира</a:t>
            </a:r>
            <a:r>
              <a:rPr lang="ru-RU" sz="5600" b="1" dirty="0" smtClean="0"/>
              <a:t> </a:t>
            </a:r>
            <a:r>
              <a:rPr lang="ru-RU" sz="5600" b="1" dirty="0" err="1" smtClean="0"/>
              <a:t>Соловйова</a:t>
            </a:r>
            <a:r>
              <a:rPr lang="ru-RU" sz="5600" b="1" dirty="0" smtClean="0"/>
              <a:t>, </a:t>
            </a:r>
            <a:r>
              <a:rPr lang="ru-RU" sz="5600" b="1" dirty="0" err="1" smtClean="0"/>
              <a:t>Володимира</a:t>
            </a:r>
            <a:r>
              <a:rPr lang="ru-RU" sz="5600" b="1" dirty="0" smtClean="0"/>
              <a:t> </a:t>
            </a:r>
            <a:r>
              <a:rPr lang="ru-RU" sz="5600" b="1" dirty="0" err="1" smtClean="0"/>
              <a:t>Ерна</a:t>
            </a:r>
            <a:r>
              <a:rPr lang="ru-RU" sz="5600" b="1" dirty="0" smtClean="0"/>
              <a:t>, </a:t>
            </a:r>
            <a:r>
              <a:rPr lang="ru-RU" sz="5600" b="1" dirty="0" err="1" smtClean="0"/>
              <a:t>Миколу</a:t>
            </a:r>
            <a:r>
              <a:rPr lang="ru-RU" sz="5600" b="1" dirty="0" smtClean="0"/>
              <a:t> </a:t>
            </a:r>
            <a:r>
              <a:rPr lang="ru-RU" sz="5600" b="1" dirty="0" err="1" smtClean="0"/>
              <a:t>Сумцова</a:t>
            </a:r>
            <a:r>
              <a:rPr lang="ru-RU" sz="5600" b="1" dirty="0" smtClean="0"/>
              <a:t>, </a:t>
            </a:r>
            <a:r>
              <a:rPr lang="ru-RU" sz="5600" b="1" dirty="0" err="1" smtClean="0"/>
              <a:t>Дмитра</a:t>
            </a:r>
            <a:r>
              <a:rPr lang="ru-RU" sz="5600" b="1" dirty="0" smtClean="0"/>
              <a:t> </a:t>
            </a:r>
            <a:r>
              <a:rPr lang="ru-RU" sz="5600" b="1" dirty="0" err="1" smtClean="0"/>
              <a:t>Багалія</a:t>
            </a:r>
            <a:r>
              <a:rPr lang="ru-RU" sz="5600" b="1" dirty="0" smtClean="0"/>
              <a:t>, </a:t>
            </a:r>
            <a:r>
              <a:rPr lang="ru-RU" sz="5600" b="1" dirty="0" err="1" smtClean="0"/>
              <a:t>Михайла</a:t>
            </a:r>
            <a:r>
              <a:rPr lang="uk-UA" sz="5600" b="1" dirty="0" smtClean="0"/>
              <a:t> </a:t>
            </a:r>
            <a:r>
              <a:rPr lang="ru-RU" sz="5600" b="1" dirty="0" err="1" smtClean="0"/>
              <a:t>Грушевського</a:t>
            </a:r>
            <a:r>
              <a:rPr lang="ru-RU" sz="5600" b="1" dirty="0" smtClean="0"/>
              <a:t>, </a:t>
            </a:r>
            <a:r>
              <a:rPr lang="ru-RU" sz="5600" b="1" dirty="0" err="1" smtClean="0"/>
              <a:t>Сергія</a:t>
            </a:r>
            <a:r>
              <a:rPr lang="ru-RU" sz="5600" b="1" dirty="0" smtClean="0"/>
              <a:t> </a:t>
            </a:r>
            <a:r>
              <a:rPr lang="ru-RU" sz="5600" b="1" dirty="0" err="1" smtClean="0"/>
              <a:t>Єфремова</a:t>
            </a:r>
            <a:r>
              <a:rPr lang="ru-RU" sz="5600" b="1" dirty="0" smtClean="0"/>
              <a:t>, </a:t>
            </a:r>
            <a:r>
              <a:rPr lang="ru-RU" sz="5600" b="1" dirty="0" err="1" smtClean="0"/>
              <a:t>Миколу</a:t>
            </a:r>
            <a:r>
              <a:rPr lang="ru-RU" sz="5600" b="1" dirty="0" smtClean="0"/>
              <a:t> </a:t>
            </a:r>
            <a:r>
              <a:rPr lang="ru-RU" sz="5600" b="1" dirty="0" err="1" smtClean="0"/>
              <a:t>Бердяєва</a:t>
            </a:r>
            <a:r>
              <a:rPr lang="ru-RU" sz="5600" b="1" dirty="0" smtClean="0"/>
              <a:t>, </a:t>
            </a:r>
            <a:r>
              <a:rPr lang="ru-RU" sz="5600" b="1" dirty="0" err="1" smtClean="0"/>
              <a:t>Олексія</a:t>
            </a:r>
            <a:r>
              <a:rPr lang="ru-RU" sz="5600" b="1" dirty="0" smtClean="0"/>
              <a:t> </a:t>
            </a:r>
            <a:r>
              <a:rPr lang="ru-RU" sz="5600" b="1" dirty="0" err="1" smtClean="0"/>
              <a:t>Лосєва</a:t>
            </a:r>
            <a:r>
              <a:rPr lang="ru-RU" sz="5600" b="1" dirty="0" smtClean="0"/>
              <a:t>, </a:t>
            </a:r>
            <a:r>
              <a:rPr lang="ru-RU" sz="5600" b="1" dirty="0" err="1" smtClean="0"/>
              <a:t>МиколуЗерова</a:t>
            </a:r>
            <a:r>
              <a:rPr lang="ru-RU" sz="5600" b="1" dirty="0" smtClean="0"/>
              <a:t>, </a:t>
            </a:r>
            <a:r>
              <a:rPr lang="ru-RU" sz="5600" b="1" dirty="0" err="1" smtClean="0"/>
              <a:t>Миколу</a:t>
            </a:r>
            <a:r>
              <a:rPr lang="ru-RU" sz="5600" b="1" dirty="0" smtClean="0"/>
              <a:t> </a:t>
            </a:r>
            <a:r>
              <a:rPr lang="ru-RU" sz="5600" b="1" dirty="0" err="1" smtClean="0"/>
              <a:t>Хвильового</a:t>
            </a:r>
            <a:r>
              <a:rPr lang="ru-RU" sz="5600" b="1" dirty="0" smtClean="0"/>
              <a:t>, Павла </a:t>
            </a:r>
            <a:r>
              <a:rPr lang="ru-RU" sz="5600" b="1" dirty="0" err="1" smtClean="0"/>
              <a:t>Тичину</a:t>
            </a:r>
            <a:r>
              <a:rPr lang="ru-RU" sz="5600" b="1" dirty="0" smtClean="0"/>
              <a:t>, </a:t>
            </a:r>
            <a:r>
              <a:rPr lang="ru-RU" sz="5600" b="1" dirty="0" err="1" smtClean="0"/>
              <a:t>Михайла</a:t>
            </a:r>
            <a:r>
              <a:rPr lang="ru-RU" sz="5600" b="1" dirty="0" smtClean="0"/>
              <a:t> Булгакова, </a:t>
            </a:r>
            <a:r>
              <a:rPr lang="ru-RU" sz="5600" b="1" dirty="0" err="1" smtClean="0"/>
              <a:t>Дмитра</a:t>
            </a:r>
            <a:r>
              <a:rPr lang="ru-RU" sz="5600" b="1" dirty="0" smtClean="0"/>
              <a:t> </a:t>
            </a:r>
            <a:r>
              <a:rPr lang="ru-RU" sz="5600" b="1" dirty="0" err="1" smtClean="0"/>
              <a:t>Донцова</a:t>
            </a:r>
            <a:r>
              <a:rPr lang="ru-RU" sz="5600" b="1" dirty="0" smtClean="0"/>
              <a:t>,</a:t>
            </a:r>
            <a:r>
              <a:rPr lang="uk-UA" sz="5600" b="1" dirty="0" smtClean="0"/>
              <a:t> </a:t>
            </a:r>
            <a:r>
              <a:rPr lang="ru-RU" sz="5600" b="1" dirty="0" err="1" smtClean="0"/>
              <a:t>Івана</a:t>
            </a:r>
            <a:r>
              <a:rPr lang="ru-RU" sz="5600" b="1" dirty="0" smtClean="0"/>
              <a:t> </a:t>
            </a:r>
            <a:r>
              <a:rPr lang="ru-RU" sz="5600" b="1" dirty="0" err="1" smtClean="0"/>
              <a:t>Мірчука</a:t>
            </a:r>
            <a:r>
              <a:rPr lang="ru-RU" sz="5600" b="1" dirty="0" smtClean="0"/>
              <a:t>, </a:t>
            </a:r>
            <a:r>
              <a:rPr lang="ru-RU" sz="5600" b="1" dirty="0" err="1" smtClean="0"/>
              <a:t>Дмитра</a:t>
            </a:r>
            <a:r>
              <a:rPr lang="ru-RU" sz="5600" b="1" dirty="0" smtClean="0"/>
              <a:t> </a:t>
            </a:r>
            <a:r>
              <a:rPr lang="ru-RU" sz="5600" b="1" dirty="0" err="1" smtClean="0"/>
              <a:t>Чижевського</a:t>
            </a:r>
            <a:r>
              <a:rPr lang="ru-RU" sz="5600" b="1" dirty="0" smtClean="0"/>
              <a:t>, </a:t>
            </a:r>
            <a:r>
              <a:rPr lang="ru-RU" sz="5600" b="1" dirty="0" err="1" smtClean="0"/>
              <a:t>Георгія</a:t>
            </a:r>
            <a:r>
              <a:rPr lang="ru-RU" sz="5600" b="1" dirty="0" smtClean="0"/>
              <a:t> </a:t>
            </a:r>
            <a:r>
              <a:rPr lang="ru-RU" sz="5600" b="1" dirty="0" err="1" smtClean="0"/>
              <a:t>Флоровського</a:t>
            </a:r>
            <a:r>
              <a:rPr lang="ru-RU" sz="5600" b="1" dirty="0" smtClean="0"/>
              <a:t>, </a:t>
            </a:r>
            <a:r>
              <a:rPr lang="ru-RU" sz="5600" b="1" dirty="0" err="1" smtClean="0"/>
              <a:t>Юрія</a:t>
            </a:r>
            <a:r>
              <a:rPr lang="ru-RU" sz="5600" b="1" dirty="0" smtClean="0"/>
              <a:t> Лотмана, </a:t>
            </a:r>
            <a:r>
              <a:rPr lang="ru-RU" sz="5600" b="1" dirty="0" err="1" smtClean="0"/>
              <a:t>Юрія</a:t>
            </a:r>
            <a:r>
              <a:rPr lang="uk-UA" sz="5600" b="1" dirty="0" smtClean="0"/>
              <a:t> </a:t>
            </a:r>
            <a:r>
              <a:rPr lang="ru-RU" sz="5600" b="1" dirty="0" err="1" smtClean="0"/>
              <a:t>Шевельова</a:t>
            </a:r>
            <a:r>
              <a:rPr lang="ru-RU" sz="5600" b="1" dirty="0" smtClean="0"/>
              <a:t>, </a:t>
            </a:r>
            <a:r>
              <a:rPr lang="ru-RU" sz="5600" b="1" dirty="0" err="1" smtClean="0"/>
              <a:t>Ришарда</a:t>
            </a:r>
            <a:r>
              <a:rPr lang="ru-RU" sz="5600" b="1" dirty="0" smtClean="0"/>
              <a:t> </a:t>
            </a:r>
            <a:r>
              <a:rPr lang="ru-RU" sz="5600" b="1" dirty="0" err="1" smtClean="0"/>
              <a:t>Лужного</a:t>
            </a:r>
            <a:r>
              <a:rPr lang="ru-RU" sz="5600" b="1" dirty="0" smtClean="0"/>
              <a:t>, Богдана </a:t>
            </a:r>
            <a:r>
              <a:rPr lang="ru-RU" sz="5600" b="1" dirty="0" err="1" smtClean="0"/>
              <a:t>Гаврилишина</a:t>
            </a:r>
            <a:r>
              <a:rPr lang="ru-RU" sz="5600" b="1" dirty="0" smtClean="0"/>
              <a:t>, Роланда </a:t>
            </a:r>
            <a:r>
              <a:rPr lang="ru-RU" sz="5600" b="1" dirty="0" err="1" smtClean="0"/>
              <a:t>Піча</a:t>
            </a:r>
            <a:r>
              <a:rPr lang="ru-RU" sz="5600" b="1" dirty="0" smtClean="0"/>
              <a:t>, </a:t>
            </a:r>
            <a:r>
              <a:rPr lang="ru-RU" sz="5600" b="1" dirty="0" err="1" smtClean="0"/>
              <a:t>Сергія</a:t>
            </a:r>
            <a:r>
              <a:rPr lang="uk-UA" sz="5600" b="1" dirty="0" smtClean="0"/>
              <a:t> </a:t>
            </a:r>
            <a:r>
              <a:rPr lang="ru-RU" sz="5600" b="1" dirty="0" smtClean="0"/>
              <a:t>Аверинцева, </a:t>
            </a:r>
            <a:r>
              <a:rPr lang="ru-RU" sz="5600" b="1" dirty="0" err="1" smtClean="0"/>
              <a:t>Івана</a:t>
            </a:r>
            <a:r>
              <a:rPr lang="ru-RU" sz="5600" b="1" dirty="0" smtClean="0"/>
              <a:t> Павла ІІ </a:t>
            </a:r>
            <a:r>
              <a:rPr lang="ru-RU" sz="5600" b="1" dirty="0" err="1" smtClean="0"/>
              <a:t>чи</a:t>
            </a:r>
            <a:r>
              <a:rPr lang="ru-RU" sz="5600" b="1" dirty="0" smtClean="0"/>
              <a:t> Пауло </a:t>
            </a:r>
            <a:r>
              <a:rPr lang="ru-RU" sz="5600" b="1" dirty="0" err="1" smtClean="0"/>
              <a:t>Коельо</a:t>
            </a:r>
            <a:r>
              <a:rPr lang="ru-RU" sz="5600" b="1" dirty="0" smtClean="0"/>
              <a:t>.</a:t>
            </a:r>
            <a:endParaRPr lang="uk-UA" sz="5600" b="1" dirty="0" smtClean="0"/>
          </a:p>
          <a:p>
            <a:pPr algn="just"/>
            <a:r>
              <a:rPr lang="uk-UA" sz="5600" b="1" dirty="0" smtClean="0"/>
              <a:t>На вершині його наукової і літературної діяльності стоїть людина. </a:t>
            </a:r>
          </a:p>
          <a:p>
            <a:pPr algn="just"/>
            <a:endParaRPr lang="uk-UA" sz="5600" b="1" dirty="0"/>
          </a:p>
        </p:txBody>
      </p:sp>
      <p:pic>
        <p:nvPicPr>
          <p:cNvPr id="31746" name="Picture 2" descr="Прижиттєвий портрет Г. С. Сковороди  (XVIII ст., невідомий худож., полотно, олія)"/>
          <p:cNvPicPr>
            <a:picLocks noChangeAspect="1" noChangeArrowheads="1"/>
          </p:cNvPicPr>
          <p:nvPr/>
        </p:nvPicPr>
        <p:blipFill>
          <a:blip r:embed="rId2" cstate="print"/>
          <a:srcRect/>
          <a:stretch>
            <a:fillRect/>
          </a:stretch>
        </p:blipFill>
        <p:spPr bwMode="auto">
          <a:xfrm>
            <a:off x="214282" y="428604"/>
            <a:ext cx="3143272" cy="4572032"/>
          </a:xfrm>
          <a:prstGeom prst="rect">
            <a:avLst/>
          </a:prstGeom>
          <a:noFill/>
        </p:spPr>
      </p:pic>
      <p:sp>
        <p:nvSpPr>
          <p:cNvPr id="5" name="Прямоугольник 4"/>
          <p:cNvSpPr/>
          <p:nvPr/>
        </p:nvSpPr>
        <p:spPr>
          <a:xfrm>
            <a:off x="142844" y="5214950"/>
            <a:ext cx="3286148" cy="738664"/>
          </a:xfrm>
          <a:prstGeom prst="rect">
            <a:avLst/>
          </a:prstGeom>
        </p:spPr>
        <p:txBody>
          <a:bodyPr wrap="square">
            <a:spAutoFit/>
          </a:bodyPr>
          <a:lstStyle/>
          <a:p>
            <a:pPr algn="ctr"/>
            <a:r>
              <a:rPr lang="ru-RU" sz="1400" dirty="0" err="1" smtClean="0"/>
              <a:t>Прижиттєвий</a:t>
            </a:r>
            <a:r>
              <a:rPr lang="ru-RU" sz="1400" dirty="0" smtClean="0"/>
              <a:t> портрет Г. С. Сковороди (XVIII ст., </a:t>
            </a:r>
            <a:r>
              <a:rPr lang="ru-RU" sz="1400" dirty="0" err="1" smtClean="0"/>
              <a:t>невідомий</a:t>
            </a:r>
            <a:r>
              <a:rPr lang="ru-RU" sz="1400" dirty="0" smtClean="0"/>
              <a:t> </a:t>
            </a:r>
            <a:r>
              <a:rPr lang="ru-RU" sz="1400" dirty="0" err="1" smtClean="0"/>
              <a:t>худож</a:t>
            </a:r>
            <a:r>
              <a:rPr lang="ru-RU" sz="1400" dirty="0" smtClean="0"/>
              <a:t>., полотно, </a:t>
            </a:r>
            <a:r>
              <a:rPr lang="ru-RU" sz="1400" dirty="0" err="1" smtClean="0"/>
              <a:t>олія</a:t>
            </a:r>
            <a:r>
              <a:rPr lang="ru-RU" sz="1400" dirty="0" smtClean="0"/>
              <a:t>)</a:t>
            </a:r>
            <a:endParaRPr lang="uk-UA" sz="1400" dirty="0"/>
          </a:p>
        </p:txBody>
      </p:sp>
      <p:sp>
        <p:nvSpPr>
          <p:cNvPr id="7" name="Прямоугольник 6"/>
          <p:cNvSpPr/>
          <p:nvPr/>
        </p:nvSpPr>
        <p:spPr>
          <a:xfrm>
            <a:off x="3643306" y="214290"/>
            <a:ext cx="5143536" cy="1384995"/>
          </a:xfrm>
          <a:prstGeom prst="rect">
            <a:avLst/>
          </a:prstGeom>
        </p:spPr>
        <p:txBody>
          <a:bodyPr wrap="square">
            <a:spAutoFit/>
          </a:bodyPr>
          <a:lstStyle/>
          <a:p>
            <a:pPr algn="r"/>
            <a:r>
              <a:rPr lang="ru-RU" sz="1400" b="1" dirty="0" smtClean="0"/>
              <a:t>«</a:t>
            </a:r>
            <a:r>
              <a:rPr lang="ru-RU" sz="1400" b="1" dirty="0" err="1" smtClean="0"/>
              <a:t>Шукаємо</a:t>
            </a:r>
            <a:r>
              <a:rPr lang="ru-RU" sz="1400" b="1" dirty="0" smtClean="0"/>
              <a:t> </a:t>
            </a:r>
            <a:r>
              <a:rPr lang="ru-RU" sz="1400" b="1" dirty="0" err="1" smtClean="0"/>
              <a:t>щастя</a:t>
            </a:r>
            <a:r>
              <a:rPr lang="ru-RU" sz="1400" b="1" dirty="0" smtClean="0"/>
              <a:t> по сторонах, по </a:t>
            </a:r>
            <a:r>
              <a:rPr lang="ru-RU" sz="1400" b="1" dirty="0" err="1" smtClean="0"/>
              <a:t>віках</a:t>
            </a:r>
            <a:r>
              <a:rPr lang="ru-RU" sz="1400" b="1" dirty="0" smtClean="0"/>
              <a:t>, </a:t>
            </a:r>
            <a:r>
              <a:rPr lang="ru-RU" sz="1400" b="1" dirty="0" err="1" smtClean="0"/>
              <a:t>по</a:t>
            </a:r>
            <a:r>
              <a:rPr lang="ru-RU" sz="1400" b="1" dirty="0" smtClean="0"/>
              <a:t> станах. А </a:t>
            </a:r>
            <a:r>
              <a:rPr lang="ru-RU" sz="1400" b="1" dirty="0" err="1" smtClean="0"/>
              <a:t>воно</a:t>
            </a:r>
            <a:r>
              <a:rPr lang="ru-RU" sz="1400" b="1" dirty="0" smtClean="0"/>
              <a:t> </a:t>
            </a:r>
            <a:r>
              <a:rPr lang="ru-RU" sz="1400" b="1" dirty="0" err="1" smtClean="0"/>
              <a:t>скрізь</a:t>
            </a:r>
            <a:r>
              <a:rPr lang="ru-RU" sz="1400" b="1" dirty="0" smtClean="0"/>
              <a:t> </a:t>
            </a:r>
            <a:r>
              <a:rPr lang="ru-RU" sz="1400" b="1" dirty="0" err="1" smtClean="0"/>
              <a:t>і</a:t>
            </a:r>
            <a:r>
              <a:rPr lang="ru-RU" sz="1400" b="1" dirty="0" smtClean="0"/>
              <a:t> </a:t>
            </a:r>
            <a:r>
              <a:rPr lang="ru-RU" sz="1400" b="1" dirty="0" err="1" smtClean="0"/>
              <a:t>завжди</a:t>
            </a:r>
            <a:r>
              <a:rPr lang="ru-RU" sz="1400" b="1" dirty="0" smtClean="0"/>
              <a:t> </a:t>
            </a:r>
            <a:r>
              <a:rPr lang="ru-RU" sz="1400" b="1" dirty="0" err="1" smtClean="0"/>
              <a:t>з</a:t>
            </a:r>
            <a:r>
              <a:rPr lang="ru-RU" sz="1400" b="1" dirty="0" smtClean="0"/>
              <a:t> нами, як </a:t>
            </a:r>
            <a:r>
              <a:rPr lang="ru-RU" sz="1400" b="1" dirty="0" err="1" smtClean="0"/>
              <a:t>риба</a:t>
            </a:r>
            <a:r>
              <a:rPr lang="ru-RU" sz="1400" b="1" dirty="0" smtClean="0"/>
              <a:t> у </a:t>
            </a:r>
            <a:r>
              <a:rPr lang="ru-RU" sz="1400" b="1" dirty="0" err="1" smtClean="0"/>
              <a:t>воді</a:t>
            </a:r>
            <a:r>
              <a:rPr lang="ru-RU" sz="1400" b="1" dirty="0" smtClean="0"/>
              <a:t>, так ми в </a:t>
            </a:r>
            <a:r>
              <a:rPr lang="ru-RU" sz="1400" b="1" dirty="0" err="1" smtClean="0"/>
              <a:t>ньому</a:t>
            </a:r>
            <a:r>
              <a:rPr lang="ru-RU" sz="1400" b="1" dirty="0" smtClean="0"/>
              <a:t>. Не </a:t>
            </a:r>
            <a:r>
              <a:rPr lang="ru-RU" sz="1400" b="1" dirty="0" err="1" smtClean="0"/>
              <a:t>шукай</a:t>
            </a:r>
            <a:r>
              <a:rPr lang="ru-RU" sz="1400" b="1" dirty="0" smtClean="0"/>
              <a:t> </a:t>
            </a:r>
            <a:r>
              <a:rPr lang="ru-RU" sz="1400" b="1" dirty="0" err="1" smtClean="0"/>
              <a:t>його</a:t>
            </a:r>
            <a:r>
              <a:rPr lang="ru-RU" sz="1400" b="1" dirty="0" smtClean="0"/>
              <a:t> </a:t>
            </a:r>
            <a:r>
              <a:rPr lang="ru-RU" sz="1400" b="1" dirty="0" err="1" smtClean="0"/>
              <a:t>ніде</a:t>
            </a:r>
            <a:r>
              <a:rPr lang="ru-RU" sz="1400" b="1" dirty="0" smtClean="0"/>
              <a:t>, коли не </a:t>
            </a:r>
            <a:r>
              <a:rPr lang="ru-RU" sz="1400" b="1" dirty="0" err="1" smtClean="0"/>
              <a:t>знайдеш</a:t>
            </a:r>
            <a:r>
              <a:rPr lang="ru-RU" sz="1400" b="1" dirty="0" smtClean="0"/>
              <a:t> </a:t>
            </a:r>
            <a:r>
              <a:rPr lang="ru-RU" sz="1400" b="1" dirty="0" err="1" smtClean="0"/>
              <a:t>скрізь</a:t>
            </a:r>
            <a:r>
              <a:rPr lang="ru-RU" sz="1400" b="1" dirty="0" smtClean="0"/>
              <a:t>. </a:t>
            </a:r>
            <a:r>
              <a:rPr lang="ru-RU" sz="1400" b="1" dirty="0" err="1" smtClean="0"/>
              <a:t>Воно</a:t>
            </a:r>
            <a:r>
              <a:rPr lang="ru-RU" sz="1400" b="1" dirty="0" smtClean="0"/>
              <a:t> </a:t>
            </a:r>
            <a:r>
              <a:rPr lang="ru-RU" sz="1400" b="1" dirty="0" err="1" smtClean="0"/>
              <a:t>преподібне</a:t>
            </a:r>
            <a:r>
              <a:rPr lang="ru-RU" sz="1400" b="1" dirty="0" smtClean="0"/>
              <a:t> до </a:t>
            </a:r>
            <a:r>
              <a:rPr lang="ru-RU" sz="1400" b="1" dirty="0" err="1" smtClean="0"/>
              <a:t>сонячного</a:t>
            </a:r>
            <a:r>
              <a:rPr lang="ru-RU" sz="1400" b="1" dirty="0" smtClean="0"/>
              <a:t> </a:t>
            </a:r>
            <a:r>
              <a:rPr lang="ru-RU" sz="1400" b="1" dirty="0" err="1" smtClean="0"/>
              <a:t>сіяння</a:t>
            </a:r>
            <a:r>
              <a:rPr lang="ru-RU" sz="1400" b="1" dirty="0" smtClean="0"/>
              <a:t>: </a:t>
            </a:r>
            <a:r>
              <a:rPr lang="ru-RU" sz="1400" b="1" dirty="0" err="1" smtClean="0"/>
              <a:t>відкрий</a:t>
            </a:r>
            <a:r>
              <a:rPr lang="ru-RU" sz="1400" b="1" dirty="0" smtClean="0"/>
              <a:t> </a:t>
            </a:r>
            <a:r>
              <a:rPr lang="ru-RU" sz="1400" b="1" dirty="0" err="1" smtClean="0"/>
              <a:t>тільки</a:t>
            </a:r>
            <a:r>
              <a:rPr lang="ru-RU" sz="1400" b="1" dirty="0" smtClean="0"/>
              <a:t> </a:t>
            </a:r>
            <a:r>
              <a:rPr lang="ru-RU" sz="1400" b="1" dirty="0" err="1" smtClean="0"/>
              <a:t>вхід</a:t>
            </a:r>
            <a:r>
              <a:rPr lang="ru-RU" sz="1400" b="1" dirty="0" smtClean="0"/>
              <a:t> </a:t>
            </a:r>
            <a:r>
              <a:rPr lang="ru-RU" sz="1400" b="1" dirty="0" err="1" smtClean="0"/>
              <a:t>йому</a:t>
            </a:r>
            <a:r>
              <a:rPr lang="ru-RU" sz="1400" b="1" dirty="0" smtClean="0"/>
              <a:t> в душу свою».</a:t>
            </a:r>
          </a:p>
          <a:p>
            <a:pPr algn="r"/>
            <a:r>
              <a:rPr lang="ru-RU" sz="1400" b="1" dirty="0" smtClean="0"/>
              <a:t>Г.С. Сковорода</a:t>
            </a:r>
            <a:endParaRPr lang="uk-UA" sz="1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96356" cy="1152548"/>
          </a:xfrm>
        </p:spPr>
        <p:txBody>
          <a:bodyPr>
            <a:normAutofit fontScale="90000"/>
          </a:bodyPr>
          <a:lstStyle/>
          <a:p>
            <a:pPr algn="ctr"/>
            <a:r>
              <a:rPr lang="uk-UA" dirty="0"/>
              <a:t>Григорій Сковорода </a:t>
            </a:r>
            <a:r>
              <a:rPr lang="uk-UA" dirty="0" smtClean="0"/>
              <a:t>: </a:t>
            </a:r>
            <a:br>
              <a:rPr lang="uk-UA" dirty="0" smtClean="0"/>
            </a:br>
            <a:r>
              <a:rPr lang="uk-UA" dirty="0" smtClean="0"/>
              <a:t>хронологічна </a:t>
            </a:r>
            <a:r>
              <a:rPr lang="uk-UA" dirty="0"/>
              <a:t>таблиця</a:t>
            </a:r>
            <a:br>
              <a:rPr lang="uk-UA" dirty="0"/>
            </a:br>
            <a:endParaRPr lang="uk-UA" dirty="0"/>
          </a:p>
        </p:txBody>
      </p:sp>
      <p:sp>
        <p:nvSpPr>
          <p:cNvPr id="3" name="Місце для вмісту 2"/>
          <p:cNvSpPr>
            <a:spLocks noGrp="1"/>
          </p:cNvSpPr>
          <p:nvPr>
            <p:ph idx="1"/>
          </p:nvPr>
        </p:nvSpPr>
        <p:spPr>
          <a:xfrm>
            <a:off x="304800" y="1214422"/>
            <a:ext cx="8267728" cy="4929222"/>
          </a:xfrm>
        </p:spPr>
        <p:txBody>
          <a:bodyPr>
            <a:normAutofit fontScale="47500" lnSpcReduction="20000"/>
          </a:bodyPr>
          <a:lstStyle/>
          <a:p>
            <a:pPr algn="just"/>
            <a:r>
              <a:rPr lang="uk-UA" b="1" dirty="0" smtClean="0"/>
              <a:t>3 </a:t>
            </a:r>
            <a:r>
              <a:rPr lang="uk-UA" b="1" dirty="0"/>
              <a:t>грудня 1722	Народився в селі </a:t>
            </a:r>
            <a:r>
              <a:rPr lang="uk-UA" b="1" dirty="0" err="1"/>
              <a:t>Чорнухах</a:t>
            </a:r>
            <a:r>
              <a:rPr lang="uk-UA" b="1" dirty="0"/>
              <a:t> на Полтавщині в сім’ї малоземельного козака. Початкову освіту отримав у сільській школі</a:t>
            </a:r>
          </a:p>
          <a:p>
            <a:pPr algn="just"/>
            <a:r>
              <a:rPr lang="uk-UA" b="1" dirty="0"/>
              <a:t>1738	Починає навчання в Київській академії.</a:t>
            </a:r>
          </a:p>
          <a:p>
            <a:pPr algn="just"/>
            <a:r>
              <a:rPr lang="uk-UA" b="1" dirty="0"/>
              <a:t>1742	Учасник придворної співацької капели в Петербурзі.</a:t>
            </a:r>
          </a:p>
          <a:p>
            <a:pPr algn="just"/>
            <a:r>
              <a:rPr lang="uk-UA" b="1" dirty="0"/>
              <a:t>1750	У складі російської місії відвідує Австрію, Словаччину, Польщу, Німеччину, вивчає звичаї і культуру, філософські ідеї, літературу.</a:t>
            </a:r>
          </a:p>
          <a:p>
            <a:pPr algn="just"/>
            <a:r>
              <a:rPr lang="uk-UA" b="1" dirty="0"/>
              <a:t>1753	Працює в Переяславському колегіумі. Через запровадження новаторських ідей, недотримання усталених методів викладання його звільняють.</a:t>
            </a:r>
          </a:p>
          <a:p>
            <a:pPr algn="just"/>
            <a:r>
              <a:rPr lang="uk-UA" b="1" dirty="0"/>
              <a:t> 1754 – 1759 	Працює придворним учителем у поміщика Степана </a:t>
            </a:r>
            <a:r>
              <a:rPr lang="uk-UA" b="1" dirty="0" err="1"/>
              <a:t>Томари</a:t>
            </a:r>
            <a:r>
              <a:rPr lang="uk-UA" b="1" dirty="0"/>
              <a:t> на Переяславщині.</a:t>
            </a:r>
          </a:p>
          <a:p>
            <a:pPr algn="just"/>
            <a:r>
              <a:rPr lang="uk-UA" b="1" dirty="0"/>
              <a:t>1759-1769	Г.Сковорода працює як викладач поетики і етики в Харківському колегіумі. Протест і несприйняття схоластичних догматів навчального процесу послужили причиною його звільнення. З 1769 року мандрує містами і селами Лівобережної України, даруючи народові знання й досвід духовного самопізнання.</a:t>
            </a:r>
          </a:p>
          <a:p>
            <a:pPr algn="just"/>
            <a:r>
              <a:rPr lang="uk-UA" b="1" dirty="0"/>
              <a:t>1753-1785	Сковорода пише переважну більшість своїх поетичних творів, що склали збірку «Сад Божественних пісень».</a:t>
            </a:r>
          </a:p>
          <a:p>
            <a:pPr algn="just"/>
            <a:r>
              <a:rPr lang="uk-UA" b="1" dirty="0"/>
              <a:t>9 листопада 1794	</a:t>
            </a:r>
            <a:r>
              <a:rPr lang="uk-UA" b="1" dirty="0" smtClean="0"/>
              <a:t> Помер </a:t>
            </a:r>
            <a:r>
              <a:rPr lang="uk-UA" b="1" dirty="0"/>
              <a:t>він в селі </a:t>
            </a:r>
            <a:r>
              <a:rPr lang="uk-UA" b="1" dirty="0" err="1"/>
              <a:t>Пан-Іванівці</a:t>
            </a:r>
            <a:r>
              <a:rPr lang="uk-UA" b="1" dirty="0"/>
              <a:t> (нині — </a:t>
            </a:r>
            <a:r>
              <a:rPr lang="uk-UA" b="1" dirty="0" err="1"/>
              <a:t>Сковородинівка</a:t>
            </a:r>
            <a:r>
              <a:rPr lang="uk-UA" b="1" dirty="0"/>
              <a:t>) на Харківщині. Перед смертю поет </a:t>
            </a:r>
            <a:r>
              <a:rPr lang="en-US" b="1" dirty="0"/>
              <a:t>i </a:t>
            </a:r>
            <a:r>
              <a:rPr lang="uk-UA" b="1" dirty="0"/>
              <a:t>філософ заповідав поховати себе на підвищенні біля гаю, а на могилі зробити напис: «Світ ловив мене, та не спіймав</a:t>
            </a:r>
            <a:r>
              <a:rPr lang="uk-UA" b="1" dirty="0" smtClean="0"/>
              <a:t>».</a:t>
            </a:r>
          </a:p>
          <a:p>
            <a:endParaRPr lang="uk-UA" dirty="0"/>
          </a:p>
        </p:txBody>
      </p:sp>
      <p:pic>
        <p:nvPicPr>
          <p:cNvPr id="5" name="Рисунок 4" descr="Вишивка - Home | Facebook"/>
          <p:cNvPicPr/>
          <p:nvPr/>
        </p:nvPicPr>
        <p:blipFill>
          <a:blip r:embed="rId2" cstate="print"/>
          <a:srcRect/>
          <a:stretch>
            <a:fillRect/>
          </a:stretch>
        </p:blipFill>
        <p:spPr bwMode="auto">
          <a:xfrm>
            <a:off x="642910" y="5643578"/>
            <a:ext cx="7929618" cy="1010282"/>
          </a:xfrm>
          <a:prstGeom prst="rect">
            <a:avLst/>
          </a:prstGeom>
          <a:noFill/>
          <a:ln w="9525">
            <a:noFill/>
            <a:miter lim="800000"/>
            <a:headEnd/>
            <a:tailEnd/>
          </a:ln>
        </p:spPr>
      </p:pic>
    </p:spTree>
    <p:extLst>
      <p:ext uri="{BB962C8B-B14F-4D97-AF65-F5344CB8AC3E}">
        <p14:creationId xmlns="" xmlns:p14="http://schemas.microsoft.com/office/powerpoint/2010/main" val="1633684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Місце для вмісту 3" descr="Памятник Григорию Сковороде на Контрактовой площади"/>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476672"/>
            <a:ext cx="4176464" cy="5318050"/>
          </a:xfrm>
          <a:prstGeom prst="rect">
            <a:avLst/>
          </a:prstGeom>
          <a:noFill/>
          <a:ln>
            <a:noFill/>
          </a:ln>
        </p:spPr>
      </p:pic>
      <p:sp>
        <p:nvSpPr>
          <p:cNvPr id="5" name="Прямокутник 4"/>
          <p:cNvSpPr/>
          <p:nvPr/>
        </p:nvSpPr>
        <p:spPr>
          <a:xfrm>
            <a:off x="4860032" y="142852"/>
            <a:ext cx="4176464" cy="5832366"/>
          </a:xfrm>
          <a:prstGeom prst="rect">
            <a:avLst/>
          </a:prstGeom>
        </p:spPr>
        <p:txBody>
          <a:bodyPr wrap="square">
            <a:spAutoFit/>
          </a:bodyPr>
          <a:lstStyle/>
          <a:p>
            <a:pPr algn="ctr"/>
            <a:r>
              <a:rPr lang="uk-UA" sz="1300" b="1" i="1" u="sng" dirty="0"/>
              <a:t>Ми зібрали цікаві факти із життя відомого українського філософа. </a:t>
            </a:r>
            <a:endParaRPr lang="uk-UA" sz="1300" b="1" i="1" u="sng" dirty="0" smtClean="0"/>
          </a:p>
          <a:p>
            <a:pPr algn="ctr"/>
            <a:endParaRPr lang="uk-UA" sz="1300" b="1" i="1" u="sng" dirty="0" smtClean="0"/>
          </a:p>
          <a:p>
            <a:pPr algn="ctr"/>
            <a:endParaRPr lang="uk-UA" sz="1300" b="1" i="1" u="sng" dirty="0" smtClean="0"/>
          </a:p>
          <a:p>
            <a:pPr algn="ctr"/>
            <a:endParaRPr lang="uk-UA" sz="1300" b="1" i="1" u="sng" dirty="0"/>
          </a:p>
          <a:p>
            <a:pPr algn="just"/>
            <a:r>
              <a:rPr lang="uk-UA" sz="1100" b="1" dirty="0"/>
              <a:t>Народився Григорій Сковорода на Полтавщині у родинні спадкових козаків.</a:t>
            </a:r>
          </a:p>
          <a:p>
            <a:pPr algn="just"/>
            <a:r>
              <a:rPr lang="uk-UA" sz="1100" b="1" dirty="0"/>
              <a:t>Про точну дату народження світ дізнався лише через 200 років після народження філософа. Саме тоді дослідники віднайшли в одному із листів Сковороди згадку про святкування власного  дня народження.</a:t>
            </a:r>
          </a:p>
          <a:p>
            <a:pPr algn="just"/>
            <a:r>
              <a:rPr lang="uk-UA" sz="1100" b="1" dirty="0"/>
              <a:t>Григорій Сковорода мав виняткові здібності до навчання. Вже  у 16 років вступив до Києво-Могилянської академії – першого вищого навчального закладу в Україні. Вивчав латинську, грецьку, церковнослов’янську, польську, німецьку та інші мови. </a:t>
            </a:r>
          </a:p>
          <a:p>
            <a:pPr algn="just"/>
            <a:r>
              <a:rPr lang="uk-UA" sz="1100" b="1" dirty="0"/>
              <a:t>Проте вищої освіти так і не отримав.</a:t>
            </a:r>
          </a:p>
          <a:p>
            <a:pPr algn="just"/>
            <a:r>
              <a:rPr lang="uk-UA" sz="1100" b="1" dirty="0"/>
              <a:t>Працюючи педагогом у Харківському колегіумі, мав власну систему оцінювання. Замість балів він писав справжні вироки: «вельми </a:t>
            </a:r>
            <a:r>
              <a:rPr lang="uk-UA" sz="1100" b="1" dirty="0" err="1"/>
              <a:t>туп</a:t>
            </a:r>
            <a:r>
              <a:rPr lang="uk-UA" sz="1100" b="1" dirty="0"/>
              <a:t>», «справжнє безглуздя», «досить гострий», «</a:t>
            </a:r>
            <a:r>
              <a:rPr lang="uk-UA" sz="1100" b="1" dirty="0" err="1"/>
              <a:t>звєрок</a:t>
            </a:r>
            <a:r>
              <a:rPr lang="uk-UA" sz="1100" b="1" dirty="0"/>
              <a:t> </a:t>
            </a:r>
            <a:r>
              <a:rPr lang="uk-UA" sz="1100" b="1" dirty="0" err="1"/>
              <a:t>востроє</a:t>
            </a:r>
            <a:r>
              <a:rPr lang="uk-UA" sz="1100" b="1" dirty="0"/>
              <a:t>» тощо.</a:t>
            </a:r>
          </a:p>
          <a:p>
            <a:pPr algn="just"/>
            <a:r>
              <a:rPr lang="uk-UA" sz="1100" b="1" dirty="0"/>
              <a:t>Його називають </a:t>
            </a:r>
            <a:r>
              <a:rPr lang="uk-UA" sz="1100" b="1" dirty="0" err="1"/>
              <a:t>зачинатилем</a:t>
            </a:r>
            <a:r>
              <a:rPr lang="uk-UA" sz="1100" b="1" dirty="0"/>
              <a:t> жанру байки.</a:t>
            </a:r>
          </a:p>
          <a:p>
            <a:pPr algn="just"/>
            <a:r>
              <a:rPr lang="uk-UA" sz="1100" b="1" dirty="0"/>
              <a:t>Писав твори переважно староукраїнською та латинською.</a:t>
            </a:r>
          </a:p>
          <a:p>
            <a:pPr algn="just"/>
            <a:r>
              <a:rPr lang="uk-UA" sz="1100" b="1" dirty="0"/>
              <a:t>Надавав перевагу особистій духовній свободі. Філософські трактати присвячував переважно етиці. А головним сенсом людського існування вважав самопізнання.</a:t>
            </a:r>
          </a:p>
          <a:p>
            <a:pPr algn="just"/>
            <a:r>
              <a:rPr lang="uk-UA" sz="1100" b="1" dirty="0" smtClean="0"/>
              <a:t>	Відстоював </a:t>
            </a:r>
            <a:r>
              <a:rPr lang="uk-UA" sz="1100" b="1" dirty="0"/>
              <a:t>права людської особистості в кожній людині, що на ті часи означало сильну демократичну тенденцію. Відкрито засуджував московських гнобителів</a:t>
            </a:r>
            <a:r>
              <a:rPr lang="uk-UA" sz="1100" b="1" dirty="0" smtClean="0"/>
              <a:t>.</a:t>
            </a:r>
            <a:endParaRPr lang="uk-UA" sz="1100" b="1" dirty="0"/>
          </a:p>
        </p:txBody>
      </p:sp>
      <p:sp>
        <p:nvSpPr>
          <p:cNvPr id="6" name="Прямоугольник 5"/>
          <p:cNvSpPr/>
          <p:nvPr/>
        </p:nvSpPr>
        <p:spPr>
          <a:xfrm>
            <a:off x="500034" y="5963778"/>
            <a:ext cx="2857520" cy="738664"/>
          </a:xfrm>
          <a:prstGeom prst="rect">
            <a:avLst/>
          </a:prstGeom>
        </p:spPr>
        <p:txBody>
          <a:bodyPr wrap="square">
            <a:spAutoFit/>
          </a:bodyPr>
          <a:lstStyle/>
          <a:p>
            <a:pPr algn="ctr"/>
            <a:r>
              <a:rPr lang="ru-RU" sz="1400" b="1" dirty="0" err="1" smtClean="0"/>
              <a:t>Пам’ятник</a:t>
            </a:r>
            <a:r>
              <a:rPr lang="ru-RU" sz="1400" b="1" dirty="0" smtClean="0"/>
              <a:t> </a:t>
            </a:r>
            <a:r>
              <a:rPr lang="ru-RU" sz="1400" b="1" dirty="0" err="1" smtClean="0"/>
              <a:t>Григорію</a:t>
            </a:r>
            <a:r>
              <a:rPr lang="ru-RU" sz="1400" b="1" dirty="0" smtClean="0"/>
              <a:t> </a:t>
            </a:r>
            <a:r>
              <a:rPr lang="ru-RU" sz="1400" b="1" dirty="0" err="1" smtClean="0"/>
              <a:t>Сковороді</a:t>
            </a:r>
            <a:r>
              <a:rPr lang="ru-RU" sz="1400" b="1" dirty="0" smtClean="0"/>
              <a:t> в м. Ки</a:t>
            </a:r>
            <a:r>
              <a:rPr lang="uk-UA" sz="1400" b="1" dirty="0" smtClean="0"/>
              <a:t>є</a:t>
            </a:r>
            <a:r>
              <a:rPr lang="ru-RU" sz="1400" b="1" dirty="0" err="1" smtClean="0"/>
              <a:t>ві</a:t>
            </a:r>
            <a:r>
              <a:rPr lang="ru-RU" sz="1400" b="1" dirty="0" smtClean="0"/>
              <a:t> на </a:t>
            </a:r>
            <a:r>
              <a:rPr lang="ru-RU" sz="1400" b="1" dirty="0" err="1" smtClean="0"/>
              <a:t>Контрактовій</a:t>
            </a:r>
            <a:r>
              <a:rPr lang="ru-RU" sz="1400" b="1" dirty="0" smtClean="0"/>
              <a:t> </a:t>
            </a:r>
            <a:r>
              <a:rPr lang="ru-RU" sz="1400" b="1" dirty="0" err="1" smtClean="0"/>
              <a:t>площі</a:t>
            </a:r>
            <a:endParaRPr lang="ru-RU" sz="1400" b="1" dirty="0"/>
          </a:p>
        </p:txBody>
      </p:sp>
    </p:spTree>
    <p:extLst>
      <p:ext uri="{BB962C8B-B14F-4D97-AF65-F5344CB8AC3E}">
        <p14:creationId xmlns="" xmlns:p14="http://schemas.microsoft.com/office/powerpoint/2010/main" val="21923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16632"/>
            <a:ext cx="8686800" cy="1008112"/>
          </a:xfrm>
        </p:spPr>
        <p:txBody>
          <a:bodyPr>
            <a:normAutofit/>
          </a:bodyPr>
          <a:lstStyle/>
          <a:p>
            <a:pPr algn="ctr"/>
            <a:r>
              <a:rPr lang="ru-RU" sz="2000" b="1" dirty="0" err="1"/>
              <a:t>Григорій</a:t>
            </a:r>
            <a:r>
              <a:rPr lang="ru-RU" sz="2000" b="1" dirty="0"/>
              <a:t> Сковорода – </a:t>
            </a:r>
            <a:r>
              <a:rPr lang="ru-RU" sz="2000" b="1" dirty="0" err="1"/>
              <a:t>велетень</a:t>
            </a:r>
            <a:r>
              <a:rPr lang="ru-RU" sz="2000" b="1" dirty="0"/>
              <a:t> духу, </a:t>
            </a:r>
            <a:r>
              <a:rPr lang="ru-RU" sz="2000" b="1" dirty="0" err="1"/>
              <a:t>осягнений</a:t>
            </a:r>
            <a:r>
              <a:rPr lang="ru-RU" sz="2000" b="1" dirty="0"/>
              <a:t> і </a:t>
            </a:r>
            <a:r>
              <a:rPr lang="ru-RU" sz="2000" b="1" dirty="0" err="1"/>
              <a:t>неосягнений</a:t>
            </a:r>
            <a:endParaRPr lang="ru-RU" sz="2000" b="1" dirty="0"/>
          </a:p>
        </p:txBody>
      </p:sp>
      <p:sp>
        <p:nvSpPr>
          <p:cNvPr id="3" name="Місце для вмісту 2"/>
          <p:cNvSpPr>
            <a:spLocks noGrp="1"/>
          </p:cNvSpPr>
          <p:nvPr>
            <p:ph idx="1"/>
          </p:nvPr>
        </p:nvSpPr>
        <p:spPr>
          <a:xfrm>
            <a:off x="214282" y="2071678"/>
            <a:ext cx="7072362" cy="4669690"/>
          </a:xfrm>
        </p:spPr>
        <p:txBody>
          <a:bodyPr>
            <a:noAutofit/>
          </a:bodyPr>
          <a:lstStyle/>
          <a:p>
            <a:pPr algn="just"/>
            <a:r>
              <a:rPr lang="uk-UA" sz="1200" b="1" dirty="0" smtClean="0"/>
              <a:t>Творчість </a:t>
            </a:r>
            <a:r>
              <a:rPr lang="uk-UA" sz="1200" b="1" dirty="0"/>
              <a:t>Г. Сковороди, його ідеї демократизму та гуманізму знайшли відображення у творах І. Котляревського, Г. </a:t>
            </a:r>
            <a:r>
              <a:rPr lang="uk-UA" sz="1200" b="1" dirty="0" err="1"/>
              <a:t>Квітки-Основ'яненка</a:t>
            </a:r>
            <a:r>
              <a:rPr lang="uk-UA" sz="1200" b="1" dirty="0"/>
              <a:t>, Є. Гребінки, Т. Шевченка, набравши нової сили й змісту</a:t>
            </a:r>
            <a:r>
              <a:rPr lang="uk-UA" sz="1200" b="1" dirty="0" smtClean="0"/>
              <a:t>.. </a:t>
            </a:r>
            <a:r>
              <a:rPr lang="uk-UA" sz="1200" b="1" dirty="0"/>
              <a:t>Іван Франко писав, що Сковорода був "цілком новим явищем в українській літературі з погляду освіти, широти поглядів і глибини думок". </a:t>
            </a:r>
            <a:r>
              <a:rPr lang="uk-UA" sz="1200" b="1" dirty="0" smtClean="0"/>
              <a:t>Сковородою захоплювався Лев Толстой. </a:t>
            </a:r>
            <a:r>
              <a:rPr lang="ru-RU" sz="1200" b="1" dirty="0"/>
              <a:t>про </a:t>
            </a:r>
            <a:r>
              <a:rPr lang="ru-RU" sz="1200" b="1" dirty="0" err="1"/>
              <a:t>нього</a:t>
            </a:r>
            <a:r>
              <a:rPr lang="ru-RU" sz="1200" b="1" dirty="0"/>
              <a:t> написано </a:t>
            </a:r>
            <a:r>
              <a:rPr lang="ru-RU" sz="1200" b="1" dirty="0" err="1"/>
              <a:t>чимало</a:t>
            </a:r>
            <a:r>
              <a:rPr lang="ru-RU" sz="1200" b="1" dirty="0"/>
              <a:t> </a:t>
            </a:r>
            <a:r>
              <a:rPr lang="ru-RU" sz="1200" b="1" dirty="0" err="1"/>
              <a:t>книжок</a:t>
            </a:r>
            <a:r>
              <a:rPr lang="ru-RU" sz="1200" b="1" dirty="0"/>
              <a:t> і статей (</a:t>
            </a:r>
            <a:r>
              <a:rPr lang="ru-RU" sz="1200" b="1" dirty="0" err="1"/>
              <a:t>поеми</a:t>
            </a:r>
            <a:r>
              <a:rPr lang="ru-RU" sz="1200" b="1" dirty="0"/>
              <a:t> П. </a:t>
            </a:r>
            <a:r>
              <a:rPr lang="ru-RU" sz="1200" b="1" dirty="0" err="1"/>
              <a:t>Куліша</a:t>
            </a:r>
            <a:r>
              <a:rPr lang="ru-RU" sz="1200" b="1" dirty="0"/>
              <a:t> «</a:t>
            </a:r>
            <a:r>
              <a:rPr lang="ru-RU" sz="1200" b="1" dirty="0" err="1"/>
              <a:t>Грицько</a:t>
            </a:r>
            <a:r>
              <a:rPr lang="ru-RU" sz="1200" b="1" dirty="0"/>
              <a:t> Сковорода» і П. </a:t>
            </a:r>
            <a:r>
              <a:rPr lang="ru-RU" sz="1200" b="1" dirty="0" err="1"/>
              <a:t>Тичини</a:t>
            </a:r>
            <a:r>
              <a:rPr lang="ru-RU" sz="1200" b="1" dirty="0"/>
              <a:t> «Сковорода», </a:t>
            </a:r>
            <a:r>
              <a:rPr lang="ru-RU" sz="1200" b="1" dirty="0" err="1"/>
              <a:t>повість</a:t>
            </a:r>
            <a:r>
              <a:rPr lang="ru-RU" sz="1200" b="1" dirty="0"/>
              <a:t> Т. </a:t>
            </a:r>
            <a:r>
              <a:rPr lang="ru-RU" sz="1200" b="1" dirty="0" err="1"/>
              <a:t>Шевченка</a:t>
            </a:r>
            <a:r>
              <a:rPr lang="ru-RU" sz="1200" b="1" dirty="0"/>
              <a:t> «Близнецы», </a:t>
            </a:r>
            <a:r>
              <a:rPr lang="ru-RU" sz="1200" b="1" dirty="0" err="1"/>
              <a:t>поезії</a:t>
            </a:r>
            <a:r>
              <a:rPr lang="ru-RU" sz="1200" b="1" dirty="0"/>
              <a:t> А. </a:t>
            </a:r>
            <a:r>
              <a:rPr lang="ru-RU" sz="1200" b="1" dirty="0" err="1"/>
              <a:t>Малишка</a:t>
            </a:r>
            <a:r>
              <a:rPr lang="ru-RU" sz="1200" b="1" dirty="0"/>
              <a:t>, М. </a:t>
            </a:r>
            <a:r>
              <a:rPr lang="ru-RU" sz="1200" b="1" dirty="0" err="1"/>
              <a:t>Вінграновського</a:t>
            </a:r>
            <a:r>
              <a:rPr lang="ru-RU" sz="1200" b="1" dirty="0"/>
              <a:t>, І. Драча та </a:t>
            </a:r>
            <a:r>
              <a:rPr lang="ru-RU" sz="1200" b="1" dirty="0" err="1"/>
              <a:t>інших</a:t>
            </a:r>
            <a:r>
              <a:rPr lang="ru-RU" sz="1200" b="1" dirty="0"/>
              <a:t>). На </a:t>
            </a:r>
            <a:r>
              <a:rPr lang="ru-RU" sz="1200" b="1" dirty="0" err="1"/>
              <a:t>кіностудії</a:t>
            </a:r>
            <a:r>
              <a:rPr lang="ru-RU" sz="1200" b="1" dirty="0"/>
              <a:t> </a:t>
            </a:r>
            <a:r>
              <a:rPr lang="ru-RU" sz="1200" b="1" dirty="0" err="1"/>
              <a:t>ім</a:t>
            </a:r>
            <a:r>
              <a:rPr lang="ru-RU" sz="1200" b="1" dirty="0"/>
              <a:t>. О. </a:t>
            </a:r>
            <a:r>
              <a:rPr lang="ru-RU" sz="1200" b="1" dirty="0" err="1"/>
              <a:t>Довженка</a:t>
            </a:r>
            <a:r>
              <a:rPr lang="ru-RU" sz="1200" b="1" dirty="0"/>
              <a:t> </a:t>
            </a:r>
            <a:r>
              <a:rPr lang="ru-RU" sz="1200" b="1" dirty="0" err="1"/>
              <a:t>знято</a:t>
            </a:r>
            <a:r>
              <a:rPr lang="ru-RU" sz="1200" b="1" dirty="0"/>
              <a:t> </a:t>
            </a:r>
            <a:r>
              <a:rPr lang="ru-RU" sz="1200" b="1" dirty="0" err="1"/>
              <a:t>художній</a:t>
            </a:r>
            <a:r>
              <a:rPr lang="ru-RU" sz="1200" b="1" dirty="0"/>
              <a:t> </a:t>
            </a:r>
            <a:r>
              <a:rPr lang="ru-RU" sz="1200" b="1" dirty="0" err="1"/>
              <a:t>фільм</a:t>
            </a:r>
            <a:r>
              <a:rPr lang="ru-RU" sz="1200" b="1" dirty="0"/>
              <a:t> «</a:t>
            </a:r>
            <a:r>
              <a:rPr lang="ru-RU" sz="1200" b="1" dirty="0" err="1"/>
              <a:t>Григорій</a:t>
            </a:r>
            <a:r>
              <a:rPr lang="ru-RU" sz="1200" b="1" dirty="0"/>
              <a:t> Сковорода».</a:t>
            </a:r>
            <a:endParaRPr lang="uk-UA" sz="1200" b="1" dirty="0" smtClean="0"/>
          </a:p>
          <a:p>
            <a:pPr algn="just"/>
            <a:r>
              <a:rPr lang="uk-UA" sz="1200" b="1" i="1" dirty="0" smtClean="0"/>
              <a:t>Тепер </a:t>
            </a:r>
            <a:r>
              <a:rPr lang="uk-UA" sz="1200" b="1" i="1" dirty="0"/>
              <a:t>є не менше, ніж 250 великих та малих праць, присвячених Сковороді, який, як це загально визнано, — є найцікавіша постать історії українського духу. В цих працях висловлено, напевне, не менше, ніж 250 різних поглядів на Сковороду… </a:t>
            </a:r>
            <a:r>
              <a:rPr lang="uk-UA" sz="1200" b="1" dirty="0"/>
              <a:t>(український учений і мислитель </a:t>
            </a:r>
            <a:r>
              <a:rPr lang="uk-UA" sz="1200" b="1" dirty="0">
                <a:solidFill>
                  <a:schemeClr val="tx1"/>
                </a:solidFill>
                <a:hlinkClick r:id="rId2" tooltip="w:Чижевський Дмитро Іванович"/>
              </a:rPr>
              <a:t>Дмитро Чижевський</a:t>
            </a:r>
            <a:r>
              <a:rPr lang="uk-UA" sz="1200" b="1" dirty="0"/>
              <a:t>, початок 1930-х років);</a:t>
            </a:r>
          </a:p>
          <a:p>
            <a:pPr algn="just"/>
            <a:r>
              <a:rPr lang="uk-UA" sz="1200" b="1" i="1" dirty="0"/>
              <a:t>Сковорода вчив, що святість життя — тільки в справах</a:t>
            </a:r>
            <a:r>
              <a:rPr lang="uk-UA" sz="1200" b="1" dirty="0"/>
              <a:t> (</a:t>
            </a:r>
            <a:r>
              <a:rPr lang="uk-UA" sz="1200" b="1" dirty="0">
                <a:hlinkClick r:id="rId3" tooltip="Лев Толстой"/>
              </a:rPr>
              <a:t>Лев Толстой</a:t>
            </a:r>
            <a:r>
              <a:rPr lang="uk-UA" sz="1200" b="1" dirty="0" smtClean="0"/>
              <a:t>);</a:t>
            </a:r>
          </a:p>
          <a:p>
            <a:pPr algn="just"/>
            <a:r>
              <a:rPr lang="uk-UA" sz="1200" b="1" dirty="0"/>
              <a:t>були твори української літератури 70-80-х років ХХ ст., в яких </a:t>
            </a:r>
            <a:r>
              <a:rPr lang="uk-UA" sz="1200" b="1" dirty="0" smtClean="0"/>
              <a:t> створено </a:t>
            </a:r>
            <a:r>
              <a:rPr lang="uk-UA" sz="1200" b="1" dirty="0"/>
              <a:t>образ мандрівного філософа, видатного мислителя доби Просвітництва – Григорія Сковороди. Їх аналіз показав, що постать митця стала джерелом для творів різних літературних родів і жанрів: прозових, зокрема повістей (В.Чередниченко “Молодість Григорія Сковороди”, І.Ільєнко “</a:t>
            </a:r>
            <a:r>
              <a:rPr lang="uk-UA" sz="1200" b="1" dirty="0" err="1"/>
              <a:t>Основ’янська</a:t>
            </a:r>
            <a:r>
              <a:rPr lang="uk-UA" sz="1200" b="1" dirty="0"/>
              <a:t> повість”), художнього життєпису (І.</a:t>
            </a:r>
            <a:r>
              <a:rPr lang="uk-UA" sz="1200" b="1" dirty="0" err="1"/>
              <a:t>Пільгук</a:t>
            </a:r>
            <a:r>
              <a:rPr lang="uk-UA" sz="1200" b="1" dirty="0"/>
              <a:t> “Григорій Сковорода”), поетичних творів, наприклад, циклів Б.І.Олійника, І.Ф.Драча, С.</a:t>
            </a:r>
            <a:r>
              <a:rPr lang="uk-UA" sz="1200" b="1" dirty="0" err="1"/>
              <a:t>Тельнюка</a:t>
            </a:r>
            <a:r>
              <a:rPr lang="uk-UA" sz="1200" b="1" dirty="0"/>
              <a:t>, окремих поезій Л.Костенко, В.Коржа, П.Бондарчука та інших, драматичних творів (М.Марченко “Холодна криниця”).</a:t>
            </a:r>
          </a:p>
          <a:p>
            <a:pPr algn="just"/>
            <a:r>
              <a:rPr lang="uk-UA" sz="1200" b="1" i="1" dirty="0"/>
              <a:t>Тільки  людина, глибоко просякнута християнським духом, могла мати таке натхнення (</a:t>
            </a:r>
            <a:r>
              <a:rPr lang="uk-UA" sz="1200" b="1" i="1" dirty="0">
                <a:hlinkClick r:id="rId4" tooltip="Іван Павло II"/>
              </a:rPr>
              <a:t>Іван Павло </a:t>
            </a:r>
            <a:r>
              <a:rPr lang="en-US" sz="1200" b="1" i="1" dirty="0">
                <a:hlinkClick r:id="rId4" tooltip="Іван Павло II"/>
              </a:rPr>
              <a:t>II</a:t>
            </a:r>
            <a:r>
              <a:rPr lang="en-US" sz="1200" b="1" i="1" dirty="0" smtClean="0"/>
              <a:t>). </a:t>
            </a:r>
            <a:r>
              <a:rPr lang="uk-UA" sz="1200" b="1" dirty="0"/>
              <a:t>Сковорода входить, за версією </a:t>
            </a:r>
            <a:r>
              <a:rPr lang="uk-UA" sz="1200" b="1" dirty="0" err="1"/>
              <a:t>Юнеско</a:t>
            </a:r>
            <a:r>
              <a:rPr lang="uk-UA" sz="1200" b="1" dirty="0"/>
              <a:t>, до п’яти мудреців світу – разом із Сократом, Конфуцієм, Спінозою і </a:t>
            </a:r>
            <a:r>
              <a:rPr lang="uk-UA" sz="1200" b="1" dirty="0" err="1"/>
              <a:t>Махатмою</a:t>
            </a:r>
            <a:r>
              <a:rPr lang="uk-UA" sz="1200" b="1" dirty="0"/>
              <a:t> Ганді. </a:t>
            </a:r>
            <a:endParaRPr lang="en-US" sz="1200" b="1" dirty="0"/>
          </a:p>
          <a:p>
            <a:pPr marL="0" indent="0">
              <a:buNone/>
            </a:pPr>
            <a:r>
              <a:rPr lang="ru-RU" sz="1200" b="1" dirty="0" smtClean="0"/>
              <a:t>.</a:t>
            </a:r>
          </a:p>
        </p:txBody>
      </p:sp>
      <p:pic>
        <p:nvPicPr>
          <p:cNvPr id="5" name="Рисунок 4" descr="Григорій Сковорода"/>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54298" y="3356992"/>
            <a:ext cx="1651635" cy="2566035"/>
          </a:xfrm>
          <a:prstGeom prst="rect">
            <a:avLst/>
          </a:prstGeom>
          <a:noFill/>
          <a:ln>
            <a:noFill/>
          </a:ln>
        </p:spPr>
      </p:pic>
      <p:sp>
        <p:nvSpPr>
          <p:cNvPr id="6" name="Прямокутник 5"/>
          <p:cNvSpPr/>
          <p:nvPr/>
        </p:nvSpPr>
        <p:spPr>
          <a:xfrm>
            <a:off x="3923928" y="3861048"/>
            <a:ext cx="3096344" cy="369332"/>
          </a:xfrm>
          <a:prstGeom prst="rect">
            <a:avLst/>
          </a:prstGeom>
        </p:spPr>
        <p:txBody>
          <a:bodyPr wrap="square">
            <a:spAutoFit/>
          </a:bodyPr>
          <a:lstStyle/>
          <a:p>
            <a:endParaRPr lang="uk-UA" dirty="0"/>
          </a:p>
        </p:txBody>
      </p:sp>
      <p:sp>
        <p:nvSpPr>
          <p:cNvPr id="8" name="Прямокутник 7"/>
          <p:cNvSpPr/>
          <p:nvPr/>
        </p:nvSpPr>
        <p:spPr>
          <a:xfrm>
            <a:off x="5572132" y="857232"/>
            <a:ext cx="3571868" cy="1446550"/>
          </a:xfrm>
          <a:prstGeom prst="rect">
            <a:avLst/>
          </a:prstGeom>
        </p:spPr>
        <p:txBody>
          <a:bodyPr wrap="square">
            <a:spAutoFit/>
          </a:bodyPr>
          <a:lstStyle/>
          <a:p>
            <a:pPr algn="r"/>
            <a:r>
              <a:rPr lang="ru-RU" sz="1100" b="1" dirty="0"/>
              <a:t>«</a:t>
            </a:r>
            <a:r>
              <a:rPr lang="ru-RU" sz="1100" b="1" dirty="0" err="1"/>
              <a:t>Ревнильник</a:t>
            </a:r>
            <a:r>
              <a:rPr lang="ru-RU" sz="1100" b="1" dirty="0"/>
              <a:t> </a:t>
            </a:r>
            <a:r>
              <a:rPr lang="ru-RU" sz="1100" b="1" dirty="0" err="1"/>
              <a:t>істини</a:t>
            </a:r>
            <a:r>
              <a:rPr lang="ru-RU" sz="1100" b="1" dirty="0"/>
              <a:t> й духовного </a:t>
            </a:r>
            <a:r>
              <a:rPr lang="ru-RU" sz="1100" b="1" dirty="0" err="1"/>
              <a:t>буття</a:t>
            </a:r>
            <a:r>
              <a:rPr lang="ru-RU" sz="1100" b="1" dirty="0"/>
              <a:t>,</a:t>
            </a:r>
            <a:r>
              <a:rPr lang="ru-RU" sz="1100" dirty="0"/>
              <a:t/>
            </a:r>
            <a:br>
              <a:rPr lang="ru-RU" sz="1100" dirty="0"/>
            </a:br>
            <a:r>
              <a:rPr lang="ru-RU" sz="1100" b="1" dirty="0" err="1"/>
              <a:t>Він</a:t>
            </a:r>
            <a:r>
              <a:rPr lang="ru-RU" sz="1100" b="1" dirty="0"/>
              <a:t> </a:t>
            </a:r>
            <a:r>
              <a:rPr lang="ru-RU" sz="1100" b="1" dirty="0" err="1"/>
              <a:t>мудрий</a:t>
            </a:r>
            <a:r>
              <a:rPr lang="ru-RU" sz="1100" b="1" dirty="0"/>
              <a:t> словом, </a:t>
            </a:r>
            <a:r>
              <a:rPr lang="ru-RU" sz="1100" b="1" dirty="0" err="1"/>
              <a:t>розумом</a:t>
            </a:r>
            <a:r>
              <a:rPr lang="ru-RU" sz="1100" b="1" dirty="0"/>
              <a:t>, </a:t>
            </a:r>
            <a:r>
              <a:rPr lang="ru-RU" sz="1100" b="1" dirty="0" err="1"/>
              <a:t>життям</a:t>
            </a:r>
            <a:r>
              <a:rPr lang="ru-RU" sz="1100" b="1" dirty="0"/>
              <a:t>,</a:t>
            </a:r>
            <a:r>
              <a:rPr lang="ru-RU" sz="1100" dirty="0"/>
              <a:t/>
            </a:r>
            <a:br>
              <a:rPr lang="ru-RU" sz="1100" dirty="0"/>
            </a:br>
            <a:r>
              <a:rPr lang="ru-RU" sz="1100" b="1" dirty="0" err="1"/>
              <a:t>Прихильник</a:t>
            </a:r>
            <a:r>
              <a:rPr lang="ru-RU" sz="1100" b="1" dirty="0"/>
              <a:t> </a:t>
            </a:r>
            <a:r>
              <a:rPr lang="ru-RU" sz="1100" b="1" dirty="0" err="1"/>
              <a:t>простоти</a:t>
            </a:r>
            <a:r>
              <a:rPr lang="ru-RU" sz="1100" b="1" dirty="0"/>
              <a:t> й </a:t>
            </a:r>
            <a:r>
              <a:rPr lang="ru-RU" sz="1100" b="1" dirty="0" err="1"/>
              <a:t>найвищої</a:t>
            </a:r>
            <a:r>
              <a:rPr lang="ru-RU" sz="1100" b="1" dirty="0"/>
              <a:t> </a:t>
            </a:r>
            <a:r>
              <a:rPr lang="ru-RU" sz="1100" b="1" dirty="0" err="1"/>
              <a:t>свободи</a:t>
            </a:r>
            <a:r>
              <a:rPr lang="ru-RU" sz="1100" b="1" dirty="0"/>
              <a:t>,</a:t>
            </a:r>
            <a:r>
              <a:rPr lang="ru-RU" sz="1100" dirty="0"/>
              <a:t/>
            </a:r>
            <a:br>
              <a:rPr lang="ru-RU" sz="1100" dirty="0"/>
            </a:br>
            <a:r>
              <a:rPr lang="ru-RU" sz="1100" b="1" dirty="0" err="1"/>
              <a:t>Він</a:t>
            </a:r>
            <a:r>
              <a:rPr lang="ru-RU" sz="1100" b="1" dirty="0"/>
              <a:t> </a:t>
            </a:r>
            <a:r>
              <a:rPr lang="ru-RU" sz="1100" b="1" dirty="0" err="1"/>
              <a:t>щирий</a:t>
            </a:r>
            <a:r>
              <a:rPr lang="ru-RU" sz="1100" b="1" dirty="0"/>
              <a:t> друг, </a:t>
            </a:r>
            <a:r>
              <a:rPr lang="ru-RU" sz="1100" b="1" dirty="0" err="1"/>
              <a:t>йому</a:t>
            </a:r>
            <a:r>
              <a:rPr lang="ru-RU" sz="1100" b="1" dirty="0"/>
              <a:t> </a:t>
            </a:r>
            <a:r>
              <a:rPr lang="ru-RU" sz="1100" b="1" dirty="0" err="1"/>
              <a:t>убогість</a:t>
            </a:r>
            <a:r>
              <a:rPr lang="ru-RU" sz="1100" b="1" dirty="0"/>
              <a:t> не </a:t>
            </a:r>
            <a:r>
              <a:rPr lang="ru-RU" sz="1100" b="1" dirty="0" err="1"/>
              <a:t>біда</a:t>
            </a:r>
            <a:r>
              <a:rPr lang="ru-RU" sz="1100" b="1" dirty="0"/>
              <a:t>.</a:t>
            </a:r>
            <a:r>
              <a:rPr lang="ru-RU" sz="1100" dirty="0"/>
              <a:t/>
            </a:r>
            <a:br>
              <a:rPr lang="ru-RU" sz="1100" dirty="0"/>
            </a:br>
            <a:r>
              <a:rPr lang="ru-RU" sz="1100" b="1" dirty="0" err="1"/>
              <a:t>Досяг</a:t>
            </a:r>
            <a:r>
              <a:rPr lang="ru-RU" sz="1100" b="1" dirty="0"/>
              <a:t> </a:t>
            </a:r>
            <a:r>
              <a:rPr lang="ru-RU" sz="1100" b="1" dirty="0" err="1"/>
              <a:t>верхів</a:t>
            </a:r>
            <a:r>
              <a:rPr lang="ru-RU" sz="1100" b="1" dirty="0"/>
              <a:t> наук, </a:t>
            </a:r>
            <a:r>
              <a:rPr lang="ru-RU" sz="1100" b="1" dirty="0" err="1"/>
              <a:t>пізнавши</a:t>
            </a:r>
            <a:r>
              <a:rPr lang="ru-RU" sz="1100" b="1" dirty="0"/>
              <a:t> дух </a:t>
            </a:r>
            <a:r>
              <a:rPr lang="ru-RU" sz="1100" b="1" dirty="0" err="1"/>
              <a:t>свободи</a:t>
            </a:r>
            <a:r>
              <a:rPr lang="ru-RU" sz="1100" b="1" dirty="0"/>
              <a:t>.</a:t>
            </a:r>
            <a:r>
              <a:rPr lang="ru-RU" sz="1100" dirty="0"/>
              <a:t/>
            </a:r>
            <a:br>
              <a:rPr lang="ru-RU" sz="1100" dirty="0"/>
            </a:br>
            <a:r>
              <a:rPr lang="ru-RU" sz="1100" b="1" dirty="0" err="1"/>
              <a:t>Достойний</a:t>
            </a:r>
            <a:r>
              <a:rPr lang="ru-RU" sz="1100" b="1" dirty="0"/>
              <a:t> приклад </a:t>
            </a:r>
            <a:r>
              <a:rPr lang="ru-RU" sz="1100" b="1" dirty="0" err="1"/>
              <a:t>всім</a:t>
            </a:r>
            <a:r>
              <a:rPr lang="ru-RU" sz="1100" b="1" dirty="0"/>
              <a:t> </a:t>
            </a:r>
            <a:r>
              <a:rPr lang="ru-RU" sz="1100" b="1" dirty="0" err="1"/>
              <a:t>серцям</a:t>
            </a:r>
            <a:r>
              <a:rPr lang="ru-RU" sz="1100" b="1" dirty="0"/>
              <a:t> - Сковорода».</a:t>
            </a:r>
            <a:r>
              <a:rPr lang="ru-RU" sz="1100" dirty="0"/>
              <a:t/>
            </a:r>
            <a:br>
              <a:rPr lang="ru-RU" sz="1100" dirty="0"/>
            </a:br>
            <a:r>
              <a:rPr lang="ru-RU" sz="1100" dirty="0"/>
              <a:t/>
            </a:r>
            <a:br>
              <a:rPr lang="ru-RU" sz="1100" dirty="0"/>
            </a:br>
            <a:r>
              <a:rPr lang="ru-RU" sz="1100" i="1" dirty="0"/>
              <a:t>(М. </a:t>
            </a:r>
            <a:r>
              <a:rPr lang="ru-RU" sz="1100" i="1" dirty="0" err="1"/>
              <a:t>Ковалинський</a:t>
            </a:r>
            <a:endParaRPr lang="uk-UA" sz="1100" dirty="0"/>
          </a:p>
        </p:txBody>
      </p:sp>
    </p:spTree>
    <p:extLst>
      <p:ext uri="{BB962C8B-B14F-4D97-AF65-F5344CB8AC3E}">
        <p14:creationId xmlns="" xmlns:p14="http://schemas.microsoft.com/office/powerpoint/2010/main" val="3275406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608509"/>
            <a:ext cx="6696744" cy="838200"/>
          </a:xfrm>
        </p:spPr>
        <p:txBody>
          <a:bodyPr>
            <a:normAutofit fontScale="90000"/>
          </a:bodyPr>
          <a:lstStyle/>
          <a:p>
            <a:pPr algn="ctr"/>
            <a:r>
              <a:rPr lang="uk-UA" b="1" dirty="0"/>
              <a:t>Педагогічна спадщина Григорія </a:t>
            </a:r>
            <a:r>
              <a:rPr lang="uk-UA" b="1" dirty="0" smtClean="0"/>
              <a:t>Сковороди</a:t>
            </a:r>
            <a:r>
              <a:rPr lang="en-US" b="1" dirty="0"/>
              <a:t/>
            </a:r>
            <a:br>
              <a:rPr lang="en-US" b="1" dirty="0"/>
            </a:br>
            <a:endParaRPr lang="uk-UA" b="1" dirty="0"/>
          </a:p>
        </p:txBody>
      </p:sp>
      <p:sp>
        <p:nvSpPr>
          <p:cNvPr id="3" name="Місце для вмісту 2"/>
          <p:cNvSpPr>
            <a:spLocks noGrp="1"/>
          </p:cNvSpPr>
          <p:nvPr>
            <p:ph idx="1"/>
          </p:nvPr>
        </p:nvSpPr>
        <p:spPr/>
        <p:txBody>
          <a:bodyPr>
            <a:normAutofit fontScale="47500" lnSpcReduction="20000"/>
          </a:bodyPr>
          <a:lstStyle/>
          <a:p>
            <a:pPr marL="0" indent="0" algn="r">
              <a:buNone/>
            </a:pPr>
            <a:r>
              <a:rPr lang="ru-RU" b="1" dirty="0" err="1" smtClean="0"/>
              <a:t>Хто</a:t>
            </a:r>
            <a:r>
              <a:rPr lang="ru-RU" b="1" dirty="0" smtClean="0"/>
              <a:t> </a:t>
            </a:r>
            <a:r>
              <a:rPr lang="ru-RU" b="1" dirty="0" err="1"/>
              <a:t>думає</a:t>
            </a:r>
            <a:r>
              <a:rPr lang="ru-RU" b="1" dirty="0"/>
              <a:t> про науку, той любить </a:t>
            </a:r>
            <a:r>
              <a:rPr lang="ru-RU" b="1" dirty="0" err="1"/>
              <a:t>її</a:t>
            </a:r>
            <a:r>
              <a:rPr lang="ru-RU" b="1" dirty="0"/>
              <a:t>, </a:t>
            </a:r>
            <a:endParaRPr lang="en-US" b="1" dirty="0" smtClean="0"/>
          </a:p>
          <a:p>
            <a:pPr algn="r"/>
            <a:r>
              <a:rPr lang="ru-RU" b="1" dirty="0" smtClean="0"/>
              <a:t>а </a:t>
            </a:r>
            <a:r>
              <a:rPr lang="ru-RU" b="1" dirty="0" err="1"/>
              <a:t>хто</a:t>
            </a:r>
            <a:r>
              <a:rPr lang="ru-RU" b="1" dirty="0"/>
              <a:t> </a:t>
            </a:r>
            <a:r>
              <a:rPr lang="ru-RU" b="1" dirty="0" err="1"/>
              <a:t>її</a:t>
            </a:r>
            <a:r>
              <a:rPr lang="ru-RU" b="1" dirty="0"/>
              <a:t> любить, той </a:t>
            </a:r>
            <a:r>
              <a:rPr lang="ru-RU" b="1" dirty="0" err="1"/>
              <a:t>ніколи</a:t>
            </a:r>
            <a:r>
              <a:rPr lang="ru-RU" b="1" dirty="0"/>
              <a:t> не </a:t>
            </a:r>
            <a:r>
              <a:rPr lang="ru-RU" b="1" dirty="0" err="1"/>
              <a:t>перестає</a:t>
            </a:r>
            <a:r>
              <a:rPr lang="ru-RU" b="1" dirty="0"/>
              <a:t> </a:t>
            </a:r>
            <a:r>
              <a:rPr lang="ru-RU" b="1" dirty="0" err="1"/>
              <a:t>вчитися</a:t>
            </a:r>
            <a:r>
              <a:rPr lang="ru-RU" b="1" dirty="0"/>
              <a:t>, </a:t>
            </a:r>
            <a:endParaRPr lang="en-US" b="1" dirty="0" smtClean="0"/>
          </a:p>
          <a:p>
            <a:pPr algn="r"/>
            <a:r>
              <a:rPr lang="uk-UA" b="1" dirty="0" smtClean="0"/>
              <a:t>Г.С. Сковорода</a:t>
            </a:r>
            <a:endParaRPr lang="en-US" b="1" dirty="0" smtClean="0"/>
          </a:p>
          <a:p>
            <a:endParaRPr lang="en-US" dirty="0"/>
          </a:p>
          <a:p>
            <a:endParaRPr lang="en-US" dirty="0" smtClean="0"/>
          </a:p>
          <a:p>
            <a:r>
              <a:rPr lang="uk-UA" dirty="0" smtClean="0"/>
              <a:t>Педагогічні </a:t>
            </a:r>
            <a:r>
              <a:rPr lang="uk-UA" dirty="0"/>
              <a:t>погляди Г. Сковороди тісно пов'язані з його етичними і соціальними поглядами. Він захоплювався гуманізмом античного світу, завжди високо ставив людину. Мета виховання, на думку Сковороди, </a:t>
            </a:r>
            <a:r>
              <a:rPr lang="uk-UA" dirty="0" err="1"/>
              <a:t>заключається</a:t>
            </a:r>
            <a:r>
              <a:rPr lang="uk-UA" dirty="0"/>
              <a:t> у формуванні мислячої, освіченої, чуйної людини шляхом самопізнання. Він цінує силу духу і силу думки людини. </a:t>
            </a:r>
            <a:endParaRPr lang="uk-UA" dirty="0" smtClean="0"/>
          </a:p>
          <a:p>
            <a:r>
              <a:rPr lang="ru-RU" dirty="0" err="1" smtClean="0"/>
              <a:t>Основним</a:t>
            </a:r>
            <a:r>
              <a:rPr lang="ru-RU" dirty="0" smtClean="0"/>
              <a:t> </a:t>
            </a:r>
            <a:r>
              <a:rPr lang="ru-RU" dirty="0"/>
              <a:t>принципом </a:t>
            </a:r>
            <a:r>
              <a:rPr lang="ru-RU" dirty="0" err="1"/>
              <a:t>виховання</a:t>
            </a:r>
            <a:r>
              <a:rPr lang="ru-RU" dirty="0"/>
              <a:t> Сковорода </a:t>
            </a:r>
            <a:r>
              <a:rPr lang="ru-RU" dirty="0" err="1"/>
              <a:t>вважав</a:t>
            </a:r>
            <a:r>
              <a:rPr lang="ru-RU" dirty="0"/>
              <a:t> </a:t>
            </a:r>
            <a:r>
              <a:rPr lang="ru-RU" dirty="0" err="1"/>
              <a:t>врахування</a:t>
            </a:r>
            <a:r>
              <a:rPr lang="ru-RU" dirty="0"/>
              <a:t> </a:t>
            </a:r>
            <a:r>
              <a:rPr lang="ru-RU" dirty="0" err="1"/>
              <a:t>природних</a:t>
            </a:r>
            <a:r>
              <a:rPr lang="ru-RU" dirty="0"/>
              <a:t> </a:t>
            </a:r>
            <a:r>
              <a:rPr lang="ru-RU" dirty="0" err="1"/>
              <a:t>здібностей</a:t>
            </a:r>
            <a:r>
              <a:rPr lang="ru-RU" dirty="0"/>
              <a:t> </a:t>
            </a:r>
            <a:r>
              <a:rPr lang="ru-RU" dirty="0" err="1"/>
              <a:t>людини</a:t>
            </a:r>
            <a:r>
              <a:rPr lang="ru-RU" dirty="0"/>
              <a:t> та </a:t>
            </a:r>
            <a:r>
              <a:rPr lang="ru-RU" dirty="0" err="1"/>
              <a:t>її</a:t>
            </a:r>
            <a:r>
              <a:rPr lang="ru-RU" dirty="0"/>
              <a:t> </a:t>
            </a:r>
            <a:r>
              <a:rPr lang="ru-RU" dirty="0" err="1"/>
              <a:t>природжених</a:t>
            </a:r>
            <a:r>
              <a:rPr lang="ru-RU" dirty="0"/>
              <a:t> </a:t>
            </a:r>
            <a:r>
              <a:rPr lang="ru-RU" dirty="0" err="1"/>
              <a:t>індивідуальних</a:t>
            </a:r>
            <a:r>
              <a:rPr lang="ru-RU" dirty="0"/>
              <a:t> </a:t>
            </a:r>
            <a:r>
              <a:rPr lang="ru-RU" dirty="0" err="1"/>
              <a:t>нахилів</a:t>
            </a:r>
            <a:r>
              <a:rPr lang="ru-RU" dirty="0"/>
              <a:t>. Для </a:t>
            </a:r>
            <a:r>
              <a:rPr lang="ru-RU" dirty="0" err="1"/>
              <a:t>розвитку</a:t>
            </a:r>
            <a:r>
              <a:rPr lang="ru-RU" dirty="0"/>
              <a:t> </a:t>
            </a:r>
            <a:r>
              <a:rPr lang="ru-RU" dirty="0" err="1"/>
              <a:t>здібностей</a:t>
            </a:r>
            <a:r>
              <a:rPr lang="ru-RU" dirty="0"/>
              <a:t>, </a:t>
            </a:r>
            <a:r>
              <a:rPr lang="ru-RU" dirty="0" err="1"/>
              <a:t>закладених</a:t>
            </a:r>
            <a:r>
              <a:rPr lang="ru-RU" dirty="0"/>
              <a:t> в </a:t>
            </a:r>
            <a:r>
              <a:rPr lang="ru-RU" dirty="0" err="1"/>
              <a:t>людині</a:t>
            </a:r>
            <a:r>
              <a:rPr lang="ru-RU" dirty="0"/>
              <a:t>, </a:t>
            </a:r>
            <a:r>
              <a:rPr lang="ru-RU" dirty="0" err="1"/>
              <a:t>потрібно</a:t>
            </a:r>
            <a:r>
              <a:rPr lang="ru-RU" dirty="0"/>
              <a:t> </a:t>
            </a:r>
            <a:r>
              <a:rPr lang="ru-RU" dirty="0" err="1"/>
              <a:t>навчити</a:t>
            </a:r>
            <a:r>
              <a:rPr lang="ru-RU" dirty="0"/>
              <a:t> </a:t>
            </a:r>
            <a:r>
              <a:rPr lang="ru-RU" dirty="0" err="1"/>
              <a:t>її</a:t>
            </a:r>
            <a:r>
              <a:rPr lang="ru-RU" dirty="0"/>
              <a:t> </a:t>
            </a:r>
            <a:r>
              <a:rPr lang="ru-RU" dirty="0" err="1"/>
              <a:t>керувати</a:t>
            </a:r>
            <a:r>
              <a:rPr lang="ru-RU" dirty="0"/>
              <a:t> </a:t>
            </a:r>
            <a:r>
              <a:rPr lang="ru-RU" dirty="0" err="1"/>
              <a:t>своїми</a:t>
            </a:r>
            <a:r>
              <a:rPr lang="ru-RU" dirty="0"/>
              <a:t> силами. </a:t>
            </a:r>
            <a:r>
              <a:rPr lang="ru-RU" dirty="0" err="1"/>
              <a:t>Саме</a:t>
            </a:r>
            <a:r>
              <a:rPr lang="ru-RU" dirty="0"/>
              <a:t> тому великого </a:t>
            </a:r>
            <a:r>
              <a:rPr lang="ru-RU" dirty="0" err="1"/>
              <a:t>значення</a:t>
            </a:r>
            <a:r>
              <a:rPr lang="ru-RU" dirty="0"/>
              <a:t> </a:t>
            </a:r>
            <a:r>
              <a:rPr lang="ru-RU" dirty="0" err="1"/>
              <a:t>він</a:t>
            </a:r>
            <a:r>
              <a:rPr lang="ru-RU" dirty="0"/>
              <a:t> надавав </a:t>
            </a:r>
            <a:r>
              <a:rPr lang="ru-RU" dirty="0" err="1"/>
              <a:t>вправам</a:t>
            </a:r>
            <a:r>
              <a:rPr lang="ru-RU" dirty="0"/>
              <a:t>: «</a:t>
            </a:r>
            <a:r>
              <a:rPr lang="ru-RU" dirty="0" err="1"/>
              <a:t>Хто</a:t>
            </a:r>
            <a:r>
              <a:rPr lang="ru-RU" dirty="0"/>
              <a:t> </a:t>
            </a:r>
            <a:r>
              <a:rPr lang="ru-RU" dirty="0" err="1"/>
              <a:t>думає</a:t>
            </a:r>
            <a:r>
              <a:rPr lang="ru-RU" dirty="0"/>
              <a:t> про науку, той любить </a:t>
            </a:r>
            <a:r>
              <a:rPr lang="ru-RU" dirty="0" err="1"/>
              <a:t>її</a:t>
            </a:r>
            <a:r>
              <a:rPr lang="ru-RU" dirty="0"/>
              <a:t>, а </a:t>
            </a:r>
            <a:r>
              <a:rPr lang="ru-RU" dirty="0" err="1"/>
              <a:t>хто</a:t>
            </a:r>
            <a:r>
              <a:rPr lang="ru-RU" dirty="0"/>
              <a:t> </a:t>
            </a:r>
            <a:r>
              <a:rPr lang="ru-RU" dirty="0" err="1"/>
              <a:t>її</a:t>
            </a:r>
            <a:r>
              <a:rPr lang="ru-RU" dirty="0"/>
              <a:t> любить, той </a:t>
            </a:r>
            <a:r>
              <a:rPr lang="ru-RU" dirty="0" err="1"/>
              <a:t>ніколи</a:t>
            </a:r>
            <a:r>
              <a:rPr lang="ru-RU" dirty="0"/>
              <a:t> не </a:t>
            </a:r>
            <a:r>
              <a:rPr lang="ru-RU" dirty="0" err="1"/>
              <a:t>перестає</a:t>
            </a:r>
            <a:r>
              <a:rPr lang="ru-RU" dirty="0"/>
              <a:t> </a:t>
            </a:r>
            <a:r>
              <a:rPr lang="ru-RU" dirty="0" err="1"/>
              <a:t>учитись</a:t>
            </a:r>
            <a:r>
              <a:rPr lang="ru-RU" dirty="0" smtClean="0"/>
              <a:t>».</a:t>
            </a:r>
            <a:r>
              <a:rPr lang="uk-UA" dirty="0"/>
              <a:t> </a:t>
            </a:r>
            <a:endParaRPr lang="uk-UA" dirty="0" smtClean="0"/>
          </a:p>
          <a:p>
            <a:r>
              <a:rPr lang="uk-UA" dirty="0" smtClean="0"/>
              <a:t>Однією </a:t>
            </a:r>
            <a:r>
              <a:rPr lang="uk-UA" dirty="0"/>
              <a:t>з важливих категорій його етичної концепції виступає працьовитість. Філософ вважає працю основою людського життя. </a:t>
            </a:r>
            <a:r>
              <a:rPr lang="uk-UA" dirty="0" smtClean="0"/>
              <a:t>Працю </a:t>
            </a:r>
            <a:r>
              <a:rPr lang="uk-UA" dirty="0"/>
              <a:t>за покликанням, «</a:t>
            </a:r>
            <a:r>
              <a:rPr lang="uk-UA" dirty="0" err="1"/>
              <a:t>сродну</a:t>
            </a:r>
            <a:r>
              <a:rPr lang="uk-UA" dirty="0"/>
              <a:t> працю», він заповідає нащадкам. </a:t>
            </a:r>
            <a:endParaRPr lang="uk-UA" dirty="0" smtClean="0"/>
          </a:p>
          <a:p>
            <a:r>
              <a:rPr lang="uk-UA" dirty="0" smtClean="0"/>
              <a:t>Метою </a:t>
            </a:r>
            <a:r>
              <a:rPr lang="uk-UA" dirty="0"/>
              <a:t>виховання у Григорія Сковороди має бути людина мисляча, чуйна, яка пізнає навколишній світ серцем: «Людина без серця </a:t>
            </a:r>
            <a:r>
              <a:rPr lang="uk-UA" dirty="0" err="1"/>
              <a:t>всеодно</a:t>
            </a:r>
            <a:r>
              <a:rPr lang="uk-UA" dirty="0"/>
              <a:t>, що горіх без зерна».</a:t>
            </a:r>
          </a:p>
          <a:p>
            <a:r>
              <a:rPr lang="uk-UA" dirty="0" smtClean="0"/>
              <a:t>У </a:t>
            </a:r>
            <a:r>
              <a:rPr lang="uk-UA" dirty="0"/>
              <a:t>своїх демократичних і гуманістичних педагогічних ідеях він багато в чому випередив західноєвропейських просвітителів </a:t>
            </a:r>
            <a:r>
              <a:rPr lang="en-US" dirty="0"/>
              <a:t>XVIII </a:t>
            </a:r>
            <a:r>
              <a:rPr lang="uk-UA" dirty="0"/>
              <a:t>ст.</a:t>
            </a:r>
          </a:p>
        </p:txBody>
      </p:sp>
      <p:pic>
        <p:nvPicPr>
          <p:cNvPr id="2050" name="Picture 2" descr="ЛІТЕРАТУРНО-ПЕДАГОГІЧНА СПАДЩИНА"/>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88640"/>
            <a:ext cx="2178943" cy="14401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286231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Валка">
  <a:themeElements>
    <a:clrScheme name="Валка">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Валка">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алка">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1147</TotalTime>
  <Words>4823</Words>
  <Application>Microsoft Office PowerPoint</Application>
  <PresentationFormat>Экран (4:3)</PresentationFormat>
  <Paragraphs>268</Paragraphs>
  <Slides>28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Валка</vt:lpstr>
      <vt:lpstr>Слайд 1</vt:lpstr>
      <vt:lpstr>Слайд 2</vt:lpstr>
      <vt:lpstr>Бібліотека університету Короля Данила пропонує Вашій увазі презентацію, присвячену памיяті Григорія Савича Сковороди</vt:lpstr>
      <vt:lpstr>          «Григорій Сковорода —  поява вельми замітна  в історії розвою українського народу,  мабуть, чи не найзамітніша з усіх духовних діячів наших XVIII віку».  І.Я. Франко         Сковорода світив дорогу Шевченкові, Шевченко – Франкові, Франко – Лесі Українці, а вони разом усім нам.   Сковорода — цілий світ, в якому багато цікавого  для нас.</vt:lpstr>
      <vt:lpstr>Слайд 5</vt:lpstr>
      <vt:lpstr>Григорій Сковорода :  хронологічна таблиця </vt:lpstr>
      <vt:lpstr>Слайд 7</vt:lpstr>
      <vt:lpstr>Григорій Сковорода – велетень духу, осягнений і неосягнений</vt:lpstr>
      <vt:lpstr>Педагогічна спадщина Григорія Сковороди </vt:lpstr>
      <vt:lpstr>Слайд 10</vt:lpstr>
      <vt:lpstr>Художня творчість Григорія Сковороди - Барокова доба (друга половина XVI-XVIII ст.)</vt:lpstr>
      <vt:lpstr>Філософські погляди Григорія Сковороди  </vt:lpstr>
      <vt:lpstr>Міжнародна літературна Премія імені Григорія Сковороди «Сад божественних пісень» </vt:lpstr>
      <vt:lpstr>Музичний світ Григорія Сковороди </vt:lpstr>
      <vt:lpstr>Григорій Савич Сковорода — новатор в галузі вокальної педагогіки </vt:lpstr>
      <vt:lpstr>  Щодо музичних здібностей письменника варто зазначити, що одним співом вони не обмежилися.  Григорій Сковорода  опанував декілька музичних інструментів. Він грав на:сопілці; флейті; скрипці; гуслях; лірі; бандурі . На жаль, не вдалося знайти зроблені рукою Сковороди записи мелодій.  Деякі з них збереглися завдяки народним виконавцям, які передавали їх із покоління в покоління. Його пісні співали українські рапсоди-бандуристи, лірники, мандрівні дяки, чумаки, зазнаючи змін внаслідок плину часу. відомі його сатирична пісня "Всякому городу нрав і права", ліричні канти, а пісню "Ах пішли мої літа" було надруковано з нотами ще за життя Сковороди в "Богогласнику"  Так само для своїх пісень він обрав простоту й сердечність.  .  </vt:lpstr>
      <vt:lpstr>Слайд 17</vt:lpstr>
      <vt:lpstr>Григорій Савич Сковорода і сучасність</vt:lpstr>
      <vt:lpstr>Книги сковородинської  тематики фонду бібліотеки УКД: підручники, посібники</vt:lpstr>
      <vt:lpstr>сковородинська тематика  книг в фонді бібліотеки УКД</vt:lpstr>
      <vt:lpstr>Книги Сковородинської тематики   фонду бібліотеки УКД</vt:lpstr>
      <vt:lpstr>Книги Сковородинської тематики  фонду  бібліотеки УКД</vt:lpstr>
      <vt:lpstr>Життя та творчість Г.С. Сковороди  в художній літературі.  Книги фонду бібліотеки УКД </vt:lpstr>
      <vt:lpstr>Статті фонду бібліотеки УКД на Сковородинську тематику</vt:lpstr>
      <vt:lpstr>Книги фонду бібліотеки УКД</vt:lpstr>
      <vt:lpstr>Книги фонду бібліотеки УКД</vt:lpstr>
      <vt:lpstr>Використані Інтернет-джерела</vt:lpstr>
      <vt:lpstr>Бібліотека ЗВО   Університету Короля Данила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Chikalova O. Svitlana</dc:creator>
  <cp:lastModifiedBy>user</cp:lastModifiedBy>
  <cp:revision>412</cp:revision>
  <dcterms:created xsi:type="dcterms:W3CDTF">2021-11-25T09:30:37Z</dcterms:created>
  <dcterms:modified xsi:type="dcterms:W3CDTF">2021-12-03T13:25:05Z</dcterms:modified>
</cp:coreProperties>
</file>