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78" r:id="rId4"/>
    <p:sldId id="283" r:id="rId5"/>
    <p:sldId id="259" r:id="rId6"/>
    <p:sldId id="271" r:id="rId7"/>
    <p:sldId id="287" r:id="rId8"/>
    <p:sldId id="273" r:id="rId9"/>
    <p:sldId id="266" r:id="rId10"/>
    <p:sldId id="277" r:id="rId11"/>
    <p:sldId id="280" r:id="rId12"/>
    <p:sldId id="272" r:id="rId13"/>
    <p:sldId id="276" r:id="rId14"/>
    <p:sldId id="286" r:id="rId15"/>
    <p:sldId id="285" r:id="rId16"/>
    <p:sldId id="279" r:id="rId17"/>
    <p:sldId id="258" r:id="rId18"/>
    <p:sldId id="265" r:id="rId19"/>
    <p:sldId id="274" r:id="rId20"/>
    <p:sldId id="257" r:id="rId21"/>
    <p:sldId id="261" r:id="rId22"/>
    <p:sldId id="262" r:id="rId23"/>
    <p:sldId id="263" r:id="rId24"/>
    <p:sldId id="260" r:id="rId25"/>
    <p:sldId id="264" r:id="rId26"/>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2" name="Нижний колонтитул 1"/>
          <p:cNvSpPr>
            <a:spLocks noGrp="1"/>
          </p:cNvSpPr>
          <p:nvPr>
            <p:ph type="ftr" sz="quarter" idx="11"/>
          </p:nvPr>
        </p:nvSpPr>
        <p:spPr/>
        <p:txBody>
          <a:bodyPr/>
          <a:lstStyle/>
          <a:p>
            <a:endParaRPr lang="uk-UA"/>
          </a:p>
        </p:txBody>
      </p:sp>
      <p:sp>
        <p:nvSpPr>
          <p:cNvPr id="15" name="Номер слайда 14"/>
          <p:cNvSpPr>
            <a:spLocks noGrp="1"/>
          </p:cNvSpPr>
          <p:nvPr>
            <p:ph type="sldNum" sz="quarter" idx="12"/>
          </p:nvPr>
        </p:nvSpPr>
        <p:spPr>
          <a:xfrm>
            <a:off x="8229600" y="6473952"/>
            <a:ext cx="758952" cy="246888"/>
          </a:xfrm>
        </p:spPr>
        <p:txBody>
          <a:bodyPr/>
          <a:lstStyle/>
          <a:p>
            <a:fld id="{C9BD255C-740D-4BFE-A60D-37750E3706AB}"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19" name="Нижний колонтитул 18"/>
          <p:cNvSpPr>
            <a:spLocks noGrp="1"/>
          </p:cNvSpPr>
          <p:nvPr>
            <p:ph type="ftr" sz="quarter" idx="11"/>
          </p:nvPr>
        </p:nvSpPr>
        <p:spPr>
          <a:xfrm>
            <a:off x="3581400" y="76200"/>
            <a:ext cx="2895600" cy="288925"/>
          </a:xfrm>
        </p:spPr>
        <p:txBody>
          <a:bodyPr/>
          <a:lstStyle/>
          <a:p>
            <a:endParaRPr lang="uk-UA"/>
          </a:p>
        </p:txBody>
      </p:sp>
      <p:sp>
        <p:nvSpPr>
          <p:cNvPr id="16" name="Номер слайда 15"/>
          <p:cNvSpPr>
            <a:spLocks noGrp="1"/>
          </p:cNvSpPr>
          <p:nvPr>
            <p:ph type="sldNum" sz="quarter" idx="12"/>
          </p:nvPr>
        </p:nvSpPr>
        <p:spPr>
          <a:xfrm>
            <a:off x="8229600" y="6473952"/>
            <a:ext cx="758952" cy="246888"/>
          </a:xfrm>
        </p:spPr>
        <p:txBody>
          <a:bodyPr/>
          <a:lstStyle/>
          <a:p>
            <a:fld id="{C9BD255C-740D-4BFE-A60D-37750E3706AB}"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11" name="Нижний колонтитул 10"/>
          <p:cNvSpPr>
            <a:spLocks noGrp="1"/>
          </p:cNvSpPr>
          <p:nvPr>
            <p:ph type="ftr" sz="quarter" idx="11"/>
          </p:nvPr>
        </p:nvSpPr>
        <p:spPr/>
        <p:txBody>
          <a:bodyPr/>
          <a:lstStyle/>
          <a:p>
            <a:endParaRPr lang="uk-UA"/>
          </a:p>
        </p:txBody>
      </p:sp>
      <p:sp>
        <p:nvSpPr>
          <p:cNvPr id="16" name="Номер слайда 15"/>
          <p:cNvSpPr>
            <a:spLocks noGrp="1"/>
          </p:cNvSpPr>
          <p:nvPr>
            <p:ph type="sldNum" sz="quarter" idx="12"/>
          </p:nvPr>
        </p:nvSpPr>
        <p:spPr/>
        <p:txBody>
          <a:bodyPr/>
          <a:lstStyle/>
          <a:p>
            <a:fld id="{C9BD255C-740D-4BFE-A60D-37750E3706AB}" type="slidenum">
              <a:rPr lang="uk-UA" smtClean="0"/>
              <a:pPr/>
              <a:t>‹#›</a:t>
            </a:fld>
            <a:endParaRPr lang="uk-UA"/>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10" name="Нижний колонтитул 9"/>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a:xfrm>
            <a:off x="8229600" y="6477000"/>
            <a:ext cx="762000" cy="246888"/>
          </a:xfrm>
        </p:spPr>
        <p:txBody>
          <a:bodyPr/>
          <a:lstStyle/>
          <a:p>
            <a:fld id="{C9BD255C-740D-4BFE-A60D-37750E3706AB}" type="slidenum">
              <a:rPr lang="uk-UA" smtClean="0"/>
              <a:pPr/>
              <a:t>‹#›</a:t>
            </a:fld>
            <a:endParaRPr lang="uk-UA"/>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21" name="Нижний колонтитул 20"/>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24" name="Нижний колонтитул 23"/>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29" name="Нижний колонтитул 28"/>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9BD255C-740D-4BFE-A60D-37750E3706AB}"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893959E6-847B-4937-8C3D-49CDB5BA4EF3}" type="datetimeFigureOut">
              <a:rPr lang="uk-UA" smtClean="0"/>
              <a:pPr/>
              <a:t>13.08.2021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C9BD255C-740D-4BFE-A60D-37750E3706AB}" type="slidenum">
              <a:rPr lang="uk-UA" smtClean="0"/>
              <a:pPr/>
              <a:t>‹#›</a:t>
            </a:fld>
            <a:endParaRPr lang="uk-UA"/>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93959E6-847B-4937-8C3D-49CDB5BA4EF3}" type="datetimeFigureOut">
              <a:rPr lang="uk-UA" smtClean="0"/>
              <a:pPr/>
              <a:t>13.08.2021</a:t>
            </a:fld>
            <a:endParaRPr lang="uk-UA"/>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uk-UA"/>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9BD255C-740D-4BFE-A60D-37750E3706AB}" type="slidenum">
              <a:rPr lang="uk-UA" smtClean="0"/>
              <a:pPr/>
              <a:t>‹#›</a:t>
            </a:fld>
            <a:endParaRPr lang="uk-UA"/>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uk.wikipedia.org/wiki/%D0%9C%D0%B0%D0%BB%D0%B0%D0%BD%D1%8E%D0%BA_%D0%84%D0%B2%D0%B3%D0%B5%D0%BD_%D0%A4%D0%B8%D0%BB%D0%B8%D0%BC%D0%BE%D0%BD%D0%BE%D0%B2%D0%B8%D1%87"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www.google.com/search?client=firefox-b-d&amp;q=%D0%B3%D0%B5%D0%BD%D1%96%D0%B0%D0%BB%D1%8C%D0%BD%D1%96%D1%81%D1%82%D1%8C+%D0%A4%D1%80%D0%B0%D0%BD%D0%BA%D0%B0" TargetMode="External"/><Relationship Id="rId3" Type="http://schemas.openxmlformats.org/officeDocument/2006/relationships/hyperlink" Target="file:///C:\Users\user\AppData\Local\Temp\zZIR6nB6Vh1u3Ex53WB9eRBndRhk6oKK.pdf" TargetMode="External"/><Relationship Id="rId7" Type="http://schemas.openxmlformats.org/officeDocument/2006/relationships/hyperlink" Target="http://volyn.rivne.com/ua/2739" TargetMode="External"/><Relationship Id="rId12" Type="http://schemas.openxmlformats.org/officeDocument/2006/relationships/image" Target="../media/image13.jpeg"/><Relationship Id="rId2" Type="http://schemas.openxmlformats.org/officeDocument/2006/relationships/hyperlink" Target="https://donnaba.edu.ua/journal/images/2016-5/2016-05_87-91.PDF" TargetMode="External"/><Relationship Id="rId1" Type="http://schemas.openxmlformats.org/officeDocument/2006/relationships/slideLayout" Target="../slideLayouts/slideLayout2.xml"/><Relationship Id="rId6" Type="http://schemas.openxmlformats.org/officeDocument/2006/relationships/hyperlink" Target="https://old.uinp.gov.ua/publication/franko-ivan-yakovich" TargetMode="External"/><Relationship Id="rId11" Type="http://schemas.openxmlformats.org/officeDocument/2006/relationships/hyperlink" Target="http://eprints.zu.edu.ua/25864/1/2.PDF" TargetMode="External"/><Relationship Id="rId5" Type="http://schemas.openxmlformats.org/officeDocument/2006/relationships/hyperlink" Target="https://sites.google.com/site/ivannfranko/naukova-spadsina" TargetMode="External"/><Relationship Id="rId10" Type="http://schemas.openxmlformats.org/officeDocument/2006/relationships/hyperlink" Target="https://khoda.gov.ua/15-faktiv-pro-ivana-franka-yaki-varto-znati" TargetMode="External"/><Relationship Id="rId4" Type="http://schemas.openxmlformats.org/officeDocument/2006/relationships/hyperlink" Target="https://ipiend.gov.ua/wp-content/uploads/2016/09/ivan_franko.pdf" TargetMode="External"/><Relationship Id="rId9" Type="http://schemas.openxmlformats.org/officeDocument/2006/relationships/hyperlink" Target="https://starylev.com.ua/old-lion/author/franko-ivan"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00694" y="5572140"/>
            <a:ext cx="3338506" cy="1000132"/>
          </a:xfrm>
        </p:spPr>
        <p:txBody>
          <a:bodyPr>
            <a:normAutofit/>
          </a:bodyPr>
          <a:lstStyle/>
          <a:p>
            <a:r>
              <a:rPr lang="uk-UA" sz="1200" b="1" dirty="0" smtClean="0"/>
              <a:t>Автор - бібліотекар університету Короля Данила</a:t>
            </a:r>
            <a:br>
              <a:rPr lang="uk-UA" sz="1200" b="1" dirty="0" smtClean="0"/>
            </a:br>
            <a:r>
              <a:rPr lang="uk-UA" sz="1200" b="1" dirty="0" err="1" smtClean="0"/>
              <a:t>Чікальова</a:t>
            </a:r>
            <a:r>
              <a:rPr lang="uk-UA" sz="1200" b="1" dirty="0" smtClean="0"/>
              <a:t> С. О.</a:t>
            </a:r>
          </a:p>
        </p:txBody>
      </p:sp>
      <p:sp>
        <p:nvSpPr>
          <p:cNvPr id="3" name="Подзаголовок 2"/>
          <p:cNvSpPr>
            <a:spLocks noGrp="1"/>
          </p:cNvSpPr>
          <p:nvPr>
            <p:ph type="subTitle" idx="1"/>
          </p:nvPr>
        </p:nvSpPr>
        <p:spPr>
          <a:xfrm>
            <a:off x="4857752" y="928670"/>
            <a:ext cx="4600548" cy="3643338"/>
          </a:xfrm>
        </p:spPr>
        <p:txBody>
          <a:bodyPr/>
          <a:lstStyle/>
          <a:p>
            <a:pPr algn="ctr"/>
            <a:r>
              <a:rPr lang="ru-RU" sz="4800" b="1" dirty="0" err="1" smtClean="0"/>
              <a:t>Каменяреві</a:t>
            </a:r>
            <a:r>
              <a:rPr lang="ru-RU" sz="4800" b="1" dirty="0" smtClean="0"/>
              <a:t>. Живому. Великому. </a:t>
            </a:r>
          </a:p>
          <a:p>
            <a:pPr algn="ctr"/>
            <a:r>
              <a:rPr lang="ru-RU" b="1" dirty="0" smtClean="0"/>
              <a:t>до 165-річчя </a:t>
            </a:r>
            <a:r>
              <a:rPr lang="ru-RU" b="1" dirty="0" err="1" smtClean="0"/>
              <a:t>від</a:t>
            </a:r>
            <a:r>
              <a:rPr lang="ru-RU" b="1" dirty="0" smtClean="0"/>
              <a:t> дня </a:t>
            </a:r>
            <a:r>
              <a:rPr lang="ru-RU" b="1" dirty="0" err="1" smtClean="0"/>
              <a:t>народження</a:t>
            </a:r>
            <a:r>
              <a:rPr lang="ru-RU" b="1" dirty="0" smtClean="0"/>
              <a:t> </a:t>
            </a:r>
            <a:r>
              <a:rPr lang="ru-RU" b="1" dirty="0" err="1" smtClean="0"/>
              <a:t>Івана</a:t>
            </a:r>
            <a:r>
              <a:rPr lang="ru-RU" b="1" dirty="0" smtClean="0"/>
              <a:t> Франка</a:t>
            </a:r>
            <a:endParaRPr lang="ru-RU" b="1" dirty="0"/>
          </a:p>
        </p:txBody>
      </p:sp>
      <p:pic>
        <p:nvPicPr>
          <p:cNvPr id="4" name="Рисунок 3" descr="Іван Франко. Портрет пластиковий. 30х40х0,3 см., цена 70 грн., купить  Рокитне — Prom.ua (ID#564877430)"/>
          <p:cNvPicPr/>
          <p:nvPr/>
        </p:nvPicPr>
        <p:blipFill>
          <a:blip r:embed="rId2" cstate="print"/>
          <a:srcRect/>
          <a:stretch>
            <a:fillRect/>
          </a:stretch>
        </p:blipFill>
        <p:spPr bwMode="auto">
          <a:xfrm>
            <a:off x="0" y="142852"/>
            <a:ext cx="4786346" cy="657229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ІВАН ФРАНКО У ТВОРЕННІ УКРАЇНСЬКОЇ </a:t>
            </a:r>
            <a:br>
              <a:rPr lang="ru-RU" dirty="0" smtClean="0"/>
            </a:br>
            <a:r>
              <a:rPr lang="ru-RU" dirty="0" smtClean="0"/>
              <a:t>НАЦІОНАЛЬНОЇ ІДЕНТИЧНОСТІ</a:t>
            </a:r>
            <a:endParaRPr lang="uk-UA" dirty="0"/>
          </a:p>
        </p:txBody>
      </p:sp>
      <p:sp>
        <p:nvSpPr>
          <p:cNvPr id="3" name="Содержимое 2"/>
          <p:cNvSpPr>
            <a:spLocks noGrp="1"/>
          </p:cNvSpPr>
          <p:nvPr>
            <p:ph idx="1"/>
          </p:nvPr>
        </p:nvSpPr>
        <p:spPr/>
        <p:txBody>
          <a:bodyPr/>
          <a:lstStyle/>
          <a:p>
            <a:r>
              <a:rPr lang="ru-RU" sz="1800" dirty="0" smtClean="0"/>
              <a:t>Оксана </a:t>
            </a:r>
            <a:r>
              <a:rPr lang="ru-RU" sz="1800" dirty="0" err="1" smtClean="0"/>
              <a:t>Пахльовська</a:t>
            </a:r>
            <a:r>
              <a:rPr lang="ru-RU" sz="1800" dirty="0" smtClean="0"/>
              <a:t> </a:t>
            </a:r>
            <a:r>
              <a:rPr lang="ru-RU" sz="1800" dirty="0" err="1" smtClean="0"/>
              <a:t>слушно</a:t>
            </a:r>
            <a:r>
              <a:rPr lang="ru-RU" sz="1800" dirty="0" smtClean="0"/>
              <a:t> </a:t>
            </a:r>
            <a:r>
              <a:rPr lang="ru-RU" sz="1800" dirty="0" err="1" smtClean="0"/>
              <a:t>окреслила</a:t>
            </a:r>
            <a:r>
              <a:rPr lang="ru-RU" sz="1800" dirty="0" smtClean="0"/>
              <a:t> погляди І. Франка  як “модель </a:t>
            </a:r>
            <a:br>
              <a:rPr lang="ru-RU" sz="1800" dirty="0" smtClean="0"/>
            </a:br>
            <a:r>
              <a:rPr lang="ru-RU" sz="1800" dirty="0" err="1" smtClean="0"/>
              <a:t>культурно-національної</a:t>
            </a:r>
            <a:r>
              <a:rPr lang="ru-RU" sz="1800" dirty="0" smtClean="0"/>
              <a:t> </a:t>
            </a:r>
            <a:r>
              <a:rPr lang="ru-RU" sz="1800" dirty="0" err="1" smtClean="0"/>
              <a:t>стратегії</a:t>
            </a:r>
            <a:r>
              <a:rPr lang="ru-RU" sz="1800" dirty="0" smtClean="0"/>
              <a:t>». </a:t>
            </a:r>
            <a:r>
              <a:rPr lang="ru-RU" sz="1800" dirty="0" err="1" smtClean="0"/>
              <a:t>Скрізь</a:t>
            </a:r>
            <a:r>
              <a:rPr lang="ru-RU" sz="1800" dirty="0" smtClean="0"/>
              <a:t> </a:t>
            </a:r>
            <a:r>
              <a:rPr lang="ru-RU" sz="1800" dirty="0" err="1" smtClean="0"/>
              <a:t>і</a:t>
            </a:r>
            <a:r>
              <a:rPr lang="ru-RU" sz="1800" dirty="0" smtClean="0"/>
              <a:t> </a:t>
            </a:r>
            <a:r>
              <a:rPr lang="ru-RU" sz="1800" dirty="0" err="1" smtClean="0"/>
              <a:t>всюди</a:t>
            </a:r>
            <a:r>
              <a:rPr lang="ru-RU" sz="1800" dirty="0" smtClean="0"/>
              <a:t> </a:t>
            </a:r>
            <a:r>
              <a:rPr lang="ru-RU" sz="1800" dirty="0" err="1" smtClean="0"/>
              <a:t>була</a:t>
            </a:r>
            <a:r>
              <a:rPr lang="ru-RU" sz="1800" dirty="0" smtClean="0"/>
              <a:t> в </a:t>
            </a:r>
            <a:r>
              <a:rPr lang="ru-RU" sz="1800" dirty="0" err="1" smtClean="0"/>
              <a:t>нього</a:t>
            </a:r>
            <a:r>
              <a:rPr lang="ru-RU" sz="1800" dirty="0" smtClean="0"/>
              <a:t> одна </a:t>
            </a:r>
            <a:r>
              <a:rPr lang="ru-RU" sz="1800" dirty="0" err="1" smtClean="0"/>
              <a:t>провідна</a:t>
            </a:r>
            <a:r>
              <a:rPr lang="ru-RU" sz="1800" dirty="0" smtClean="0"/>
              <a:t> думка – </a:t>
            </a:r>
            <a:r>
              <a:rPr lang="ru-RU" sz="1800" dirty="0" err="1" smtClean="0"/>
              <a:t>служити</a:t>
            </a:r>
            <a:r>
              <a:rPr lang="ru-RU" sz="1800" dirty="0" smtClean="0"/>
              <a:t> </a:t>
            </a:r>
            <a:r>
              <a:rPr lang="ru-RU" sz="1800" dirty="0" err="1" smtClean="0"/>
              <a:t>інтересам</a:t>
            </a:r>
            <a:r>
              <a:rPr lang="ru-RU" sz="1800" dirty="0" smtClean="0"/>
              <a:t> </a:t>
            </a:r>
            <a:r>
              <a:rPr lang="ru-RU" sz="1800" dirty="0" err="1" smtClean="0"/>
              <a:t>свого</a:t>
            </a:r>
            <a:r>
              <a:rPr lang="ru-RU" sz="1800" dirty="0" smtClean="0"/>
              <a:t> </a:t>
            </a:r>
            <a:r>
              <a:rPr lang="ru-RU" sz="1800" dirty="0" err="1" smtClean="0"/>
              <a:t>рідного</a:t>
            </a:r>
            <a:r>
              <a:rPr lang="ru-RU" sz="1800" dirty="0" smtClean="0"/>
              <a:t> народу та </a:t>
            </a:r>
            <a:r>
              <a:rPr lang="ru-RU" sz="1800" dirty="0" err="1" smtClean="0"/>
              <a:t>загальнолюдським</a:t>
            </a:r>
            <a:r>
              <a:rPr lang="ru-RU" sz="1800" dirty="0" smtClean="0"/>
              <a:t> </a:t>
            </a:r>
            <a:r>
              <a:rPr lang="ru-RU" sz="1800" dirty="0" err="1" smtClean="0"/>
              <a:t>поступовим</a:t>
            </a:r>
            <a:r>
              <a:rPr lang="ru-RU" sz="1800" dirty="0" smtClean="0"/>
              <a:t>, </a:t>
            </a:r>
            <a:r>
              <a:rPr lang="ru-RU" sz="1800" dirty="0" err="1" smtClean="0"/>
              <a:t>гуманним</a:t>
            </a:r>
            <a:r>
              <a:rPr lang="ru-RU" sz="1800" dirty="0" smtClean="0"/>
              <a:t> </a:t>
            </a:r>
            <a:r>
              <a:rPr lang="ru-RU" sz="1800" dirty="0" err="1" smtClean="0"/>
              <a:t>ідеям</a:t>
            </a:r>
            <a:r>
              <a:rPr lang="ru-RU" sz="1600" dirty="0" smtClean="0"/>
              <a:t>. Для </a:t>
            </a:r>
            <a:r>
              <a:rPr lang="ru-RU" sz="1600" dirty="0" err="1" smtClean="0"/>
              <a:t>Івана</a:t>
            </a:r>
            <a:r>
              <a:rPr lang="ru-RU" sz="1600" dirty="0" smtClean="0"/>
              <a:t> Франка свобода </a:t>
            </a:r>
            <a:r>
              <a:rPr lang="ru-RU" sz="1600" dirty="0" err="1" smtClean="0"/>
              <a:t>і</a:t>
            </a:r>
            <a:r>
              <a:rPr lang="ru-RU" sz="1600" dirty="0" smtClean="0"/>
              <a:t> </a:t>
            </a:r>
            <a:r>
              <a:rPr lang="ru-RU" sz="1600" dirty="0" err="1" smtClean="0"/>
              <a:t>вілний</a:t>
            </a:r>
            <a:r>
              <a:rPr lang="ru-RU" sz="1600" dirty="0" smtClean="0"/>
              <a:t> </a:t>
            </a:r>
            <a:r>
              <a:rPr lang="ru-RU" sz="1600" dirty="0" err="1" smtClean="0"/>
              <a:t>поступ</a:t>
            </a:r>
            <a:r>
              <a:rPr lang="ru-RU" sz="1600" dirty="0" smtClean="0"/>
              <a:t> </a:t>
            </a:r>
            <a:r>
              <a:rPr lang="ru-RU" sz="1600" dirty="0" err="1" smtClean="0"/>
              <a:t>рідного</a:t>
            </a:r>
            <a:r>
              <a:rPr lang="ru-RU" sz="1600" dirty="0" smtClean="0"/>
              <a:t> </a:t>
            </a:r>
            <a:r>
              <a:rPr lang="ru-RU" sz="1600" dirty="0" err="1" smtClean="0"/>
              <a:t>українського</a:t>
            </a:r>
            <a:r>
              <a:rPr lang="ru-RU" sz="1600" dirty="0" smtClean="0"/>
              <a:t> народу </a:t>
            </a:r>
            <a:r>
              <a:rPr lang="ru-RU" sz="1600" dirty="0" err="1" smtClean="0"/>
              <a:t>було</a:t>
            </a:r>
            <a:r>
              <a:rPr lang="ru-RU" sz="1600" dirty="0" smtClean="0"/>
              <a:t> </a:t>
            </a:r>
            <a:r>
              <a:rPr lang="ru-RU" sz="1600" dirty="0" err="1" smtClean="0"/>
              <a:t>найважливішим</a:t>
            </a:r>
            <a:r>
              <a:rPr lang="ru-RU" sz="1600" dirty="0" smtClean="0"/>
              <a:t> принципом </a:t>
            </a:r>
            <a:r>
              <a:rPr lang="ru-RU" sz="1600" dirty="0" err="1" smtClean="0"/>
              <a:t>життя</a:t>
            </a:r>
            <a:r>
              <a:rPr lang="ru-RU" sz="1600" dirty="0" smtClean="0"/>
              <a:t> </a:t>
            </a:r>
            <a:r>
              <a:rPr lang="ru-RU" sz="1600" dirty="0" err="1" smtClean="0"/>
              <a:t>і</a:t>
            </a:r>
            <a:r>
              <a:rPr lang="ru-RU" sz="1600" dirty="0" smtClean="0"/>
              <a:t> </a:t>
            </a:r>
            <a:r>
              <a:rPr lang="ru-RU" sz="1600" dirty="0" err="1" smtClean="0"/>
              <a:t>творчості</a:t>
            </a:r>
            <a:r>
              <a:rPr lang="ru-RU" sz="1600" dirty="0" smtClean="0"/>
              <a:t>. </a:t>
            </a:r>
            <a:r>
              <a:rPr lang="ru-RU" sz="1600" dirty="0" err="1" smtClean="0"/>
              <a:t>Іван</a:t>
            </a:r>
            <a:r>
              <a:rPr lang="ru-RU" sz="1600" dirty="0" smtClean="0"/>
              <a:t> Франко </a:t>
            </a:r>
            <a:r>
              <a:rPr lang="ru-RU" sz="1600" dirty="0" err="1" smtClean="0"/>
              <a:t>ніколи</a:t>
            </a:r>
            <a:r>
              <a:rPr lang="ru-RU" sz="1600" dirty="0" smtClean="0"/>
              <a:t> не </a:t>
            </a:r>
            <a:r>
              <a:rPr lang="ru-RU" sz="1600" dirty="0" err="1" smtClean="0"/>
              <a:t>забував</a:t>
            </a:r>
            <a:r>
              <a:rPr lang="ru-RU" sz="1600" dirty="0" smtClean="0"/>
              <a:t>, </a:t>
            </a:r>
            <a:r>
              <a:rPr lang="ru-RU" sz="1600" dirty="0" err="1" smtClean="0"/>
              <a:t>що</a:t>
            </a:r>
            <a:r>
              <a:rPr lang="ru-RU" sz="1600" dirty="0" smtClean="0"/>
              <a:t> думка про </a:t>
            </a:r>
            <a:r>
              <a:rPr lang="ru-RU" sz="1600" dirty="0" err="1" smtClean="0"/>
              <a:t>рідний</a:t>
            </a:r>
            <a:r>
              <a:rPr lang="ru-RU" sz="1600" dirty="0" smtClean="0"/>
              <a:t> народ не </a:t>
            </a:r>
            <a:r>
              <a:rPr lang="ru-RU" sz="1600" dirty="0" err="1" smtClean="0"/>
              <a:t>може</a:t>
            </a:r>
            <a:r>
              <a:rPr lang="ru-RU" sz="1600" dirty="0" smtClean="0"/>
              <a:t> бути </a:t>
            </a:r>
            <a:r>
              <a:rPr lang="ru-RU" sz="1600" dirty="0" err="1" smtClean="0"/>
              <a:t>іншою</a:t>
            </a:r>
            <a:r>
              <a:rPr lang="ru-RU" sz="1600" dirty="0" smtClean="0"/>
              <a:t>, як </a:t>
            </a:r>
            <a:r>
              <a:rPr lang="ru-RU" sz="1600" dirty="0" err="1" smtClean="0"/>
              <a:t>тільки</a:t>
            </a:r>
            <a:r>
              <a:rPr lang="ru-RU" sz="1600" dirty="0" smtClean="0"/>
              <a:t> </a:t>
            </a:r>
            <a:r>
              <a:rPr lang="ru-RU" sz="1600" dirty="0" err="1" smtClean="0"/>
              <a:t>щиро</a:t>
            </a:r>
            <a:r>
              <a:rPr lang="ru-RU" sz="1600" dirty="0" smtClean="0"/>
              <a:t> правдивою, </a:t>
            </a:r>
            <a:r>
              <a:rPr lang="ru-RU" sz="1600" dirty="0" err="1" smtClean="0"/>
              <a:t>масовою</a:t>
            </a:r>
            <a:r>
              <a:rPr lang="ru-RU" sz="1600" dirty="0" smtClean="0"/>
              <a:t>, всенародною, </a:t>
            </a:r>
            <a:r>
              <a:rPr lang="ru-RU" sz="1600" dirty="0" err="1" smtClean="0"/>
              <a:t>і</a:t>
            </a:r>
            <a:r>
              <a:rPr lang="ru-RU" sz="1600" dirty="0" smtClean="0"/>
              <a:t> </a:t>
            </a:r>
            <a:r>
              <a:rPr lang="ru-RU" sz="1600" dirty="0" err="1" smtClean="0"/>
              <a:t>цю</a:t>
            </a:r>
            <a:r>
              <a:rPr lang="ru-RU" sz="1600" dirty="0" smtClean="0"/>
              <a:t> сторону </a:t>
            </a:r>
            <a:r>
              <a:rPr lang="ru-RU" sz="1600" dirty="0" err="1" smtClean="0"/>
              <a:t>національної</a:t>
            </a:r>
            <a:r>
              <a:rPr lang="ru-RU" sz="1600" dirty="0" smtClean="0"/>
              <a:t> </a:t>
            </a:r>
            <a:r>
              <a:rPr lang="ru-RU" sz="1600" dirty="0" err="1" smtClean="0"/>
              <a:t>ідеї</a:t>
            </a:r>
            <a:r>
              <a:rPr lang="ru-RU" sz="1600" dirty="0" smtClean="0"/>
              <a:t> неустанно </a:t>
            </a:r>
            <a:r>
              <a:rPr lang="ru-RU" sz="1600" dirty="0" err="1" smtClean="0"/>
              <a:t>підносив</a:t>
            </a:r>
            <a:r>
              <a:rPr lang="ru-RU" sz="1600" dirty="0" smtClean="0"/>
              <a:t> на </a:t>
            </a:r>
            <a:r>
              <a:rPr lang="ru-RU" sz="1600" dirty="0" err="1" smtClean="0"/>
              <a:t>всіх</a:t>
            </a:r>
            <a:r>
              <a:rPr lang="ru-RU" sz="1600" dirty="0" smtClean="0"/>
              <a:t> полях </a:t>
            </a:r>
            <a:r>
              <a:rPr lang="ru-RU" sz="1600" dirty="0" err="1" smtClean="0"/>
              <a:t>нашого</a:t>
            </a:r>
            <a:r>
              <a:rPr lang="ru-RU" sz="1600" dirty="0" smtClean="0"/>
              <a:t> </a:t>
            </a:r>
            <a:r>
              <a:rPr lang="ru-RU" sz="1600" dirty="0" err="1" smtClean="0"/>
              <a:t>життя</a:t>
            </a:r>
            <a:r>
              <a:rPr lang="ru-RU" sz="1600" dirty="0" smtClean="0"/>
              <a:t>. </a:t>
            </a:r>
            <a:r>
              <a:rPr lang="uk-UA" sz="1600" dirty="0" smtClean="0"/>
              <a:t>Яку б сторінку його творчості не взяти чи то поезію, чи прозу  скрізь відчувається вболівання за долю простої людини: «Каменяр», «Товаришам з тюрми», «На суді», «Беркут», «Вольні сонети», що увійшли до збірки «З вершин і низин» (1887). Збірки політичної, філософської та інтимної лірики – «Із днів журби» (1900), </a:t>
            </a:r>
            <a:br>
              <a:rPr lang="uk-UA" sz="1600" dirty="0" smtClean="0"/>
            </a:br>
            <a:r>
              <a:rPr lang="uk-UA" sz="1600" dirty="0" smtClean="0"/>
              <a:t>«</a:t>
            </a:r>
            <a:r>
              <a:rPr lang="en-US" sz="1600" dirty="0" err="1" smtClean="0"/>
              <a:t>Sempertiro</a:t>
            </a:r>
            <a:r>
              <a:rPr lang="en-US" sz="1600" dirty="0" smtClean="0"/>
              <a:t>» (1906) – </a:t>
            </a:r>
            <a:r>
              <a:rPr lang="uk-UA" sz="1600" dirty="0" smtClean="0"/>
              <a:t>це класичні зразки громадсько-політичної, історичної, філософської та іншої лірики. </a:t>
            </a:r>
          </a:p>
          <a:p>
            <a:r>
              <a:rPr lang="ru-RU" sz="1600" dirty="0" smtClean="0"/>
              <a:t>В  </a:t>
            </a:r>
            <a:r>
              <a:rPr lang="ru-RU" sz="1600" dirty="0" err="1" smtClean="0"/>
              <a:t>його</a:t>
            </a:r>
            <a:r>
              <a:rPr lang="ru-RU" sz="1600" dirty="0" smtClean="0"/>
              <a:t> </a:t>
            </a:r>
            <a:r>
              <a:rPr lang="ru-RU" sz="1600" dirty="0" err="1" smtClean="0"/>
              <a:t>особі</a:t>
            </a:r>
            <a:r>
              <a:rPr lang="ru-RU" sz="1600" dirty="0" smtClean="0"/>
              <a:t> </a:t>
            </a:r>
            <a:r>
              <a:rPr lang="ru-RU" sz="1600" dirty="0" err="1" smtClean="0"/>
              <a:t>маємо</a:t>
            </a:r>
            <a:r>
              <a:rPr lang="ru-RU" sz="1600" dirty="0" smtClean="0"/>
              <a:t> </a:t>
            </a:r>
            <a:r>
              <a:rPr lang="ru-RU" sz="1600" dirty="0" err="1" smtClean="0"/>
              <a:t>яскравого</a:t>
            </a:r>
            <a:r>
              <a:rPr lang="ru-RU" sz="1600" dirty="0" smtClean="0"/>
              <a:t> </a:t>
            </a:r>
            <a:r>
              <a:rPr lang="ru-RU" sz="1600" dirty="0" err="1" smtClean="0"/>
              <a:t>націотворця</a:t>
            </a:r>
            <a:r>
              <a:rPr lang="ru-RU" sz="1600" dirty="0" smtClean="0"/>
              <a:t>, за </a:t>
            </a:r>
            <a:r>
              <a:rPr lang="ru-RU" sz="1600" dirty="0" err="1" smtClean="0"/>
              <a:t>Е.Смітом</a:t>
            </a:r>
            <a:r>
              <a:rPr lang="ru-RU" sz="1600" dirty="0" smtClean="0"/>
              <a:t>, типового “культурного </a:t>
            </a:r>
            <a:br>
              <a:rPr lang="ru-RU" sz="1600" dirty="0" smtClean="0"/>
            </a:br>
            <a:r>
              <a:rPr lang="ru-RU" sz="1600" dirty="0" err="1" smtClean="0"/>
              <a:t>націоналіста</a:t>
            </a:r>
            <a:r>
              <a:rPr lang="ru-RU" sz="1600" dirty="0" smtClean="0"/>
              <a:t>”, </a:t>
            </a:r>
            <a:r>
              <a:rPr lang="ru-RU" sz="1600" dirty="0" err="1" smtClean="0"/>
              <a:t>котрий</a:t>
            </a:r>
            <a:r>
              <a:rPr lang="ru-RU" sz="1600" dirty="0" smtClean="0"/>
              <a:t> </a:t>
            </a:r>
            <a:r>
              <a:rPr lang="ru-RU" sz="1600" dirty="0" err="1" smtClean="0"/>
              <a:t>своєю</a:t>
            </a:r>
            <a:r>
              <a:rPr lang="ru-RU" sz="1600" dirty="0" smtClean="0"/>
              <a:t> </a:t>
            </a:r>
            <a:r>
              <a:rPr lang="ru-RU" sz="1600" dirty="0" err="1" smtClean="0"/>
              <a:t>різноплановою</a:t>
            </a:r>
            <a:r>
              <a:rPr lang="ru-RU" sz="1600" dirty="0" smtClean="0"/>
              <a:t> </a:t>
            </a:r>
            <a:r>
              <a:rPr lang="ru-RU" sz="1600" dirty="0" err="1" smtClean="0"/>
              <a:t>творчістю</a:t>
            </a:r>
            <a:r>
              <a:rPr lang="ru-RU" sz="1600" dirty="0" smtClean="0"/>
              <a:t> </a:t>
            </a:r>
            <a:r>
              <a:rPr lang="ru-RU" sz="1600" dirty="0" err="1" smtClean="0"/>
              <a:t>досі</a:t>
            </a:r>
            <a:r>
              <a:rPr lang="ru-RU" sz="1600" dirty="0" smtClean="0"/>
              <a:t> </a:t>
            </a:r>
            <a:r>
              <a:rPr lang="ru-RU" sz="1600" dirty="0" err="1" smtClean="0"/>
              <a:t>успішно</a:t>
            </a:r>
            <a:r>
              <a:rPr lang="ru-RU" sz="1600" dirty="0" smtClean="0"/>
              <a:t> </a:t>
            </a:r>
            <a:r>
              <a:rPr lang="ru-RU" sz="1600" dirty="0" err="1" smtClean="0"/>
              <a:t>стимулює</a:t>
            </a:r>
            <a:r>
              <a:rPr lang="ru-RU" sz="1600" dirty="0" smtClean="0"/>
              <a:t> </a:t>
            </a:r>
            <a:br>
              <a:rPr lang="ru-RU" sz="1600" dirty="0" smtClean="0"/>
            </a:br>
            <a:r>
              <a:rPr lang="ru-RU" sz="1600" dirty="0" smtClean="0"/>
              <a:t>“</a:t>
            </a:r>
            <a:r>
              <a:rPr lang="ru-RU" sz="1600" dirty="0" err="1" smtClean="0"/>
              <a:t>пробудження</a:t>
            </a:r>
            <a:r>
              <a:rPr lang="ru-RU" sz="1600" dirty="0" smtClean="0"/>
              <a:t> </a:t>
            </a:r>
            <a:r>
              <a:rPr lang="ru-RU" sz="1600" dirty="0" err="1" smtClean="0"/>
              <a:t>нації</a:t>
            </a:r>
            <a:r>
              <a:rPr lang="ru-RU" sz="1600" dirty="0" smtClean="0"/>
              <a:t> та </a:t>
            </a:r>
            <a:r>
              <a:rPr lang="ru-RU" sz="1600" dirty="0" err="1" smtClean="0"/>
              <a:t>її</a:t>
            </a:r>
            <a:r>
              <a:rPr lang="ru-RU" sz="1600" dirty="0" smtClean="0"/>
              <a:t> </a:t>
            </a:r>
            <a:r>
              <a:rPr lang="ru-RU" sz="1600" dirty="0" err="1" smtClean="0"/>
              <a:t>членів</a:t>
            </a:r>
            <a:r>
              <a:rPr lang="ru-RU" sz="1600" dirty="0" smtClean="0"/>
              <a:t> до </a:t>
            </a:r>
            <a:r>
              <a:rPr lang="ru-RU" sz="1600" dirty="0" err="1" smtClean="0"/>
              <a:t>свого</a:t>
            </a:r>
            <a:r>
              <a:rPr lang="ru-RU" sz="1600" dirty="0" smtClean="0"/>
              <a:t> </a:t>
            </a:r>
            <a:r>
              <a:rPr lang="ru-RU" sz="1600" dirty="0" err="1" smtClean="0"/>
              <a:t>справжнього</a:t>
            </a:r>
            <a:r>
              <a:rPr lang="ru-RU" sz="1600" dirty="0" smtClean="0"/>
              <a:t> “</a:t>
            </a:r>
            <a:r>
              <a:rPr lang="ru-RU" sz="1600" dirty="0" err="1" smtClean="0"/>
              <a:t>колективного</a:t>
            </a:r>
            <a:r>
              <a:rPr lang="ru-RU" sz="1600" dirty="0" smtClean="0"/>
              <a:t> Я” .</a:t>
            </a:r>
            <a:endParaRPr lang="uk-UA" sz="1600" dirty="0"/>
          </a:p>
        </p:txBody>
      </p:sp>
      <p:pic>
        <p:nvPicPr>
          <p:cNvPr id="4" name="Содержимое 5" descr="Український квіти традиційні орнамент: векторна графіка, зображення, Український  квіти традиційні орнамент малюнки | Скачати з Depositphotos®"/>
          <p:cNvPicPr>
            <a:picLocks/>
          </p:cNvPicPr>
          <p:nvPr/>
        </p:nvPicPr>
        <p:blipFill>
          <a:blip r:embed="rId2" cstate="print"/>
          <a:srcRect/>
          <a:stretch>
            <a:fillRect/>
          </a:stretch>
        </p:blipFill>
        <p:spPr bwMode="auto">
          <a:xfrm>
            <a:off x="-142908" y="0"/>
            <a:ext cx="857224"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презентація уроку-іван-франко"/>
          <p:cNvPicPr>
            <a:picLocks noGrp="1"/>
          </p:cNvPicPr>
          <p:nvPr>
            <p:ph idx="1"/>
          </p:nvPr>
        </p:nvPicPr>
        <p:blipFill>
          <a:blip r:embed="rId2" cstate="print"/>
          <a:srcRect/>
          <a:stretch>
            <a:fillRect/>
          </a:stretch>
        </p:blipFill>
        <p:spPr bwMode="auto">
          <a:xfrm>
            <a:off x="323529" y="620688"/>
            <a:ext cx="5544615" cy="5040560"/>
          </a:xfrm>
          <a:prstGeom prst="rect">
            <a:avLst/>
          </a:prstGeom>
          <a:noFill/>
          <a:ln w="9525">
            <a:noFill/>
            <a:miter lim="800000"/>
            <a:headEnd/>
            <a:tailEnd/>
          </a:ln>
        </p:spPr>
      </p:pic>
      <p:pic>
        <p:nvPicPr>
          <p:cNvPr id="5" name="Рисунок 4" descr="Фон картинки фото рисунки: Картинки разделители скачать"/>
          <p:cNvPicPr/>
          <p:nvPr/>
        </p:nvPicPr>
        <p:blipFill>
          <a:blip r:embed="rId3" cstate="print"/>
          <a:srcRect/>
          <a:stretch>
            <a:fillRect/>
          </a:stretch>
        </p:blipFill>
        <p:spPr bwMode="auto">
          <a:xfrm>
            <a:off x="6372200" y="116632"/>
            <a:ext cx="2600325" cy="6562700"/>
          </a:xfrm>
          <a:prstGeom prst="rect">
            <a:avLst/>
          </a:prstGeom>
          <a:noFill/>
          <a:ln w="9525">
            <a:noFill/>
            <a:miter lim="800000"/>
            <a:headEnd/>
            <a:tailEnd/>
          </a:ln>
        </p:spPr>
      </p:pic>
      <p:pic>
        <p:nvPicPr>
          <p:cNvPr id="6" name="Рисунок 5" descr="Фон картинки фото рисунки: Картинки разделители скачать"/>
          <p:cNvPicPr/>
          <p:nvPr/>
        </p:nvPicPr>
        <p:blipFill>
          <a:blip r:embed="rId3" cstate="print"/>
          <a:srcRect/>
          <a:stretch>
            <a:fillRect/>
          </a:stretch>
        </p:blipFill>
        <p:spPr bwMode="auto">
          <a:xfrm>
            <a:off x="6524600" y="269032"/>
            <a:ext cx="2600325" cy="65627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0"/>
            <a:ext cx="5715040" cy="857232"/>
          </a:xfrm>
        </p:spPr>
        <p:txBody>
          <a:bodyPr/>
          <a:lstStyle/>
          <a:p>
            <a:r>
              <a:rPr lang="uk-UA" dirty="0" smtClean="0"/>
              <a:t>ГЕНІАЛЬНИЙ ІВАН ФРАНКО</a:t>
            </a:r>
            <a:endParaRPr lang="uk-UA" dirty="0"/>
          </a:p>
        </p:txBody>
      </p:sp>
      <p:pic>
        <p:nvPicPr>
          <p:cNvPr id="6" name="Содержимое 5" descr="Український квіти традиційні орнамент: векторна графіка, зображення, Український  квіти традиційні орнамент малюнки | Скачати з Depositphotos®"/>
          <p:cNvPicPr>
            <a:picLocks noGrp="1"/>
          </p:cNvPicPr>
          <p:nvPr>
            <p:ph idx="1"/>
          </p:nvPr>
        </p:nvPicPr>
        <p:blipFill>
          <a:blip r:embed="rId2" cstate="print"/>
          <a:srcRect/>
          <a:stretch>
            <a:fillRect/>
          </a:stretch>
        </p:blipFill>
        <p:spPr bwMode="auto">
          <a:xfrm>
            <a:off x="0" y="0"/>
            <a:ext cx="1636956" cy="6858000"/>
          </a:xfrm>
          <a:prstGeom prst="rect">
            <a:avLst/>
          </a:prstGeom>
          <a:noFill/>
          <a:ln w="9525">
            <a:noFill/>
            <a:miter lim="800000"/>
            <a:headEnd/>
            <a:tailEnd/>
          </a:ln>
        </p:spPr>
      </p:pic>
      <p:sp>
        <p:nvSpPr>
          <p:cNvPr id="9" name="Прямоугольник 8"/>
          <p:cNvSpPr/>
          <p:nvPr/>
        </p:nvSpPr>
        <p:spPr>
          <a:xfrm>
            <a:off x="1928794" y="928670"/>
            <a:ext cx="6357982" cy="6186309"/>
          </a:xfrm>
          <a:prstGeom prst="rect">
            <a:avLst/>
          </a:prstGeom>
        </p:spPr>
        <p:txBody>
          <a:bodyPr wrap="square">
            <a:spAutoFit/>
          </a:bodyPr>
          <a:lstStyle/>
          <a:p>
            <a:r>
              <a:rPr lang="uk-UA" dirty="0" smtClean="0"/>
              <a:t>Нерідко Івана Франка називають </a:t>
            </a:r>
            <a:r>
              <a:rPr lang="uk-UA" i="1" dirty="0" smtClean="0"/>
              <a:t>титаном праці</a:t>
            </a:r>
            <a:r>
              <a:rPr lang="uk-UA" dirty="0" smtClean="0"/>
              <a:t>. </a:t>
            </a:r>
            <a:r>
              <a:rPr lang="uk-UA" u="sng" dirty="0" smtClean="0">
                <a:hlinkClick r:id="rId3" tooltip="Маланюк Євген Филимонович"/>
              </a:rPr>
              <a:t>Євген Маланюк</a:t>
            </a:r>
            <a:r>
              <a:rPr lang="uk-UA" u="sng" dirty="0" smtClean="0"/>
              <a:t> </a:t>
            </a:r>
            <a:r>
              <a:rPr lang="uk-UA" dirty="0" smtClean="0"/>
              <a:t>свого часу писав: «Свідомо чи несвідомо, з власного пересвідчення чи з чужого голосу, але кожен, почувши ім'я Франка, здіймає шапку незалежно від свого місця народження. Тут діє інстинкт величі»</a:t>
            </a:r>
            <a:r>
              <a:rPr lang="ru-RU" dirty="0" smtClean="0"/>
              <a:t>Уже </a:t>
            </a:r>
            <a:r>
              <a:rPr lang="ru-RU" dirty="0" err="1" smtClean="0"/>
              <a:t>одне</a:t>
            </a:r>
            <a:r>
              <a:rPr lang="ru-RU" dirty="0" smtClean="0"/>
              <a:t> те, </a:t>
            </a:r>
            <a:r>
              <a:rPr lang="ru-RU" dirty="0" err="1" smtClean="0"/>
              <a:t>що</a:t>
            </a:r>
            <a:r>
              <a:rPr lang="ru-RU" dirty="0" smtClean="0"/>
              <a:t> </a:t>
            </a:r>
            <a:r>
              <a:rPr lang="ru-RU" dirty="0" err="1" smtClean="0"/>
              <a:t>людина</a:t>
            </a:r>
            <a:r>
              <a:rPr lang="ru-RU" dirty="0" smtClean="0"/>
              <a:t> написала за </a:t>
            </a:r>
            <a:r>
              <a:rPr lang="ru-RU" dirty="0" err="1" smtClean="0"/>
              <a:t>своє</a:t>
            </a:r>
            <a:r>
              <a:rPr lang="ru-RU" dirty="0" smtClean="0"/>
              <a:t> </a:t>
            </a:r>
            <a:r>
              <a:rPr lang="ru-RU" dirty="0" err="1" smtClean="0"/>
              <a:t>життя</a:t>
            </a:r>
            <a:r>
              <a:rPr lang="ru-RU" dirty="0" smtClean="0"/>
              <a:t> </a:t>
            </a:r>
            <a:r>
              <a:rPr lang="ru-RU" dirty="0" err="1" smtClean="0"/>
              <a:t>більше</a:t>
            </a:r>
            <a:r>
              <a:rPr lang="ru-RU" dirty="0" smtClean="0"/>
              <a:t> ста </a:t>
            </a:r>
            <a:r>
              <a:rPr lang="ru-RU" dirty="0" err="1" smtClean="0"/>
              <a:t>томів</a:t>
            </a:r>
            <a:r>
              <a:rPr lang="ru-RU" dirty="0" smtClean="0"/>
              <a:t> </a:t>
            </a:r>
            <a:r>
              <a:rPr lang="ru-RU" dirty="0" err="1" smtClean="0"/>
              <a:t>наукових</a:t>
            </a:r>
            <a:r>
              <a:rPr lang="ru-RU" dirty="0" smtClean="0"/>
              <a:t> </a:t>
            </a:r>
            <a:r>
              <a:rPr lang="ru-RU" dirty="0" err="1" smtClean="0"/>
              <a:t>праць</a:t>
            </a:r>
            <a:r>
              <a:rPr lang="ru-RU" dirty="0" smtClean="0"/>
              <a:t>, </a:t>
            </a:r>
            <a:r>
              <a:rPr lang="ru-RU" dirty="0" err="1" smtClean="0"/>
              <a:t>свідчить</a:t>
            </a:r>
            <a:r>
              <a:rPr lang="ru-RU" dirty="0" smtClean="0"/>
              <a:t> про </a:t>
            </a:r>
            <a:r>
              <a:rPr lang="ru-RU" dirty="0" err="1" smtClean="0"/>
              <a:t>її</a:t>
            </a:r>
            <a:r>
              <a:rPr lang="ru-RU" dirty="0" smtClean="0"/>
              <a:t> </a:t>
            </a:r>
            <a:r>
              <a:rPr lang="ru-RU" dirty="0" err="1" smtClean="0"/>
              <a:t>геніальність</a:t>
            </a:r>
            <a:r>
              <a:rPr lang="ru-RU" dirty="0" smtClean="0"/>
              <a:t> та </a:t>
            </a:r>
            <a:r>
              <a:rPr lang="ru-RU" dirty="0" err="1" smtClean="0"/>
              <a:t>неординарність</a:t>
            </a:r>
            <a:r>
              <a:rPr lang="ru-RU" dirty="0" smtClean="0"/>
              <a:t>.</a:t>
            </a:r>
            <a:r>
              <a:rPr lang="uk-UA" dirty="0" smtClean="0"/>
              <a:t> </a:t>
            </a:r>
            <a:r>
              <a:rPr lang="uk-UA" dirty="0" err="1" smtClean="0"/>
              <a:t>Шана</a:t>
            </a:r>
            <a:r>
              <a:rPr lang="uk-UA" dirty="0" smtClean="0"/>
              <a:t> і повне сприйняття творів геніального Івана Франка в Українській незалежній державі мають бути повсюдними і </a:t>
            </a:r>
            <a:r>
              <a:rPr lang="uk-UA" dirty="0" err="1" smtClean="0"/>
              <a:t>всеохопними</a:t>
            </a:r>
            <a:r>
              <a:rPr lang="uk-UA" dirty="0" smtClean="0"/>
              <a:t>. Від студентських років для нього найвищим авторитетом була наука. Вже у студентській праці «Лукіан і його епоха» Іван Франко відзначав, що «наука і філософія, не маючи під собою міцного фундаменту, позбавлені глибоких животворчих ідей».  На думку мислителя, не можна написати глибоких і тривких художніх творів, якщо вони не спираються на здобутки науки. І. Франко усвідомлював неминучість зміни наукових поглядів, бо вважав, що це відповідає еволюції науки і людського мислення. «Тільки той не міняє поглядів, — писав</a:t>
            </a:r>
            <a:br>
              <a:rPr lang="uk-UA" dirty="0" smtClean="0"/>
            </a:br>
            <a:r>
              <a:rPr lang="uk-UA" dirty="0" smtClean="0"/>
              <a:t>дослідник, — хто їх ніколи не мав»</a:t>
            </a:r>
            <a:br>
              <a:rPr lang="uk-UA" dirty="0" smtClean="0"/>
            </a:br>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200" dirty="0" smtClean="0"/>
              <a:t>ІВАН ФРАНКО – ВИДАТНИЙ ПЕРЕКЛАДАЧ ТВОРІВ </a:t>
            </a:r>
            <a:br>
              <a:rPr lang="ru-RU" sz="2200" dirty="0" smtClean="0"/>
            </a:br>
            <a:r>
              <a:rPr lang="ru-RU" sz="2200" dirty="0" smtClean="0"/>
              <a:t>СВІТОВОЇ ЛІТЕРАТУРИ</a:t>
            </a:r>
            <a:r>
              <a:rPr lang="uk-UA" dirty="0" smtClean="0"/>
              <a:t/>
            </a:r>
            <a:br>
              <a:rPr lang="uk-UA" dirty="0" smtClean="0"/>
            </a:br>
            <a:endParaRPr lang="uk-UA" dirty="0"/>
          </a:p>
        </p:txBody>
      </p:sp>
      <p:sp>
        <p:nvSpPr>
          <p:cNvPr id="3" name="Содержимое 2"/>
          <p:cNvSpPr>
            <a:spLocks noGrp="1"/>
          </p:cNvSpPr>
          <p:nvPr>
            <p:ph idx="1"/>
          </p:nvPr>
        </p:nvSpPr>
        <p:spPr>
          <a:xfrm>
            <a:off x="304800" y="1071546"/>
            <a:ext cx="8686800" cy="5008579"/>
          </a:xfrm>
        </p:spPr>
        <p:txBody>
          <a:bodyPr>
            <a:normAutofit fontScale="25000" lnSpcReduction="20000"/>
          </a:bodyPr>
          <a:lstStyle/>
          <a:p>
            <a:r>
              <a:rPr lang="uk-UA" sz="5600" dirty="0" smtClean="0"/>
              <a:t>Гомер і </a:t>
            </a:r>
            <a:r>
              <a:rPr lang="uk-UA" sz="5600" dirty="0" err="1" smtClean="0"/>
              <a:t>Гесіод</a:t>
            </a:r>
            <a:r>
              <a:rPr lang="uk-UA" sz="5600" dirty="0" smtClean="0"/>
              <a:t>, гомерівські гімни, переклад трагедії Софокла «Цар </a:t>
            </a:r>
            <a:r>
              <a:rPr lang="uk-UA" sz="5600" dirty="0" err="1" smtClean="0"/>
              <a:t>Едіп</a:t>
            </a:r>
            <a:r>
              <a:rPr lang="uk-UA" sz="5600" dirty="0" smtClean="0"/>
              <a:t>», «Сапфо і </a:t>
            </a:r>
            <a:r>
              <a:rPr lang="uk-UA" sz="5600" dirty="0" err="1" smtClean="0"/>
              <a:t>Алкей</a:t>
            </a:r>
            <a:r>
              <a:rPr lang="uk-UA" sz="5600" dirty="0" smtClean="0"/>
              <a:t>», «Піндар і </a:t>
            </a:r>
            <a:r>
              <a:rPr lang="uk-UA" sz="5600" dirty="0" err="1" smtClean="0"/>
              <a:t>Менандр</a:t>
            </a:r>
            <a:r>
              <a:rPr lang="uk-UA" sz="5600" dirty="0" smtClean="0"/>
              <a:t>», збірка «Старе золото», римські поети Горацій і Вергілій, безсмертні «</a:t>
            </a:r>
            <a:r>
              <a:rPr lang="uk-UA" sz="5600" dirty="0" err="1" smtClean="0"/>
              <a:t>Ілліада</a:t>
            </a:r>
            <a:r>
              <a:rPr lang="uk-UA" sz="5600" dirty="0" smtClean="0"/>
              <a:t>» та «Одіссея». — цим далеко не вичерпується </a:t>
            </a:r>
            <a:r>
              <a:rPr lang="en-US" sz="5600" dirty="0" smtClean="0"/>
              <a:t>c</a:t>
            </a:r>
            <a:r>
              <a:rPr lang="uk-UA" sz="5600" dirty="0" smtClean="0"/>
              <a:t>писок античних перекладів Франка.</a:t>
            </a:r>
          </a:p>
          <a:p>
            <a:r>
              <a:rPr lang="uk-UA" sz="5600" dirty="0" smtClean="0"/>
              <a:t>Відомо також і те, що протягом свого життя Франко перекладав і твори англійської літератури. Захоплювався Іван Якович Франко і творчістю Вільяма Шекспіра. Він повністю переклав трагічну комедію В. Шекспіра </a:t>
            </a:r>
            <a:r>
              <a:rPr lang="uk-UA" sz="5600" dirty="0" err="1" smtClean="0"/>
              <a:t>“Венеціанський</a:t>
            </a:r>
            <a:r>
              <a:rPr lang="uk-UA" sz="5600" dirty="0" smtClean="0"/>
              <a:t> </a:t>
            </a:r>
            <a:r>
              <a:rPr lang="uk-UA" sz="5600" dirty="0" err="1" smtClean="0"/>
              <a:t>купець”</a:t>
            </a:r>
            <a:r>
              <a:rPr lang="uk-UA" sz="5600" dirty="0" smtClean="0"/>
              <a:t> та перший в Україні звернувся до лірики Шекспіра, переклавши 12 сонетів. Переклав також уривки з драм </a:t>
            </a:r>
            <a:r>
              <a:rPr lang="uk-UA" sz="5600" dirty="0" err="1" smtClean="0"/>
              <a:t>“Король</a:t>
            </a:r>
            <a:r>
              <a:rPr lang="uk-UA" sz="5600" dirty="0" smtClean="0"/>
              <a:t> </a:t>
            </a:r>
            <a:r>
              <a:rPr lang="uk-UA" sz="5600" dirty="0" err="1" smtClean="0"/>
              <a:t>Лір”</a:t>
            </a:r>
            <a:r>
              <a:rPr lang="uk-UA" sz="5600" dirty="0" smtClean="0"/>
              <a:t> і </a:t>
            </a:r>
            <a:r>
              <a:rPr lang="uk-UA" sz="5600" dirty="0" err="1" smtClean="0"/>
              <a:t>“Буря”</a:t>
            </a:r>
            <a:r>
              <a:rPr lang="uk-UA" sz="5600" dirty="0" smtClean="0"/>
              <a:t>. Незважаючи на те, що англійську мову Іван Якович вивчив доволі пізно, все ж протягом всього свого творчого шляху неодноразово повертався до питання про необхідність видання творів Шекспіра українською мовою.</a:t>
            </a:r>
          </a:p>
          <a:p>
            <a:r>
              <a:rPr lang="uk-UA" sz="5600" dirty="0" smtClean="0"/>
              <a:t>  І. Франко – засновник шекспірознавства в Україні. Він – автор дванадцяти спеціальних </a:t>
            </a:r>
            <a:r>
              <a:rPr lang="uk-UA" sz="5600" dirty="0" err="1" smtClean="0"/>
              <a:t>шекспірознавчих</a:t>
            </a:r>
            <a:r>
              <a:rPr lang="uk-UA" sz="5600" dirty="0" smtClean="0"/>
              <a:t> розвідок: десяти передмов до </a:t>
            </a:r>
            <a:r>
              <a:rPr lang="uk-UA" sz="5600" dirty="0" err="1" smtClean="0"/>
              <a:t>Кулішевих</a:t>
            </a:r>
            <a:r>
              <a:rPr lang="uk-UA" sz="5600" dirty="0" smtClean="0"/>
              <a:t> перекладів з Шекспіра, однієї до власного перекладу </a:t>
            </a:r>
            <a:r>
              <a:rPr lang="uk-UA" sz="5600" dirty="0" err="1" smtClean="0"/>
              <a:t>“Венеціанського</a:t>
            </a:r>
            <a:r>
              <a:rPr lang="uk-UA" sz="5600" dirty="0" smtClean="0"/>
              <a:t> </a:t>
            </a:r>
            <a:r>
              <a:rPr lang="uk-UA" sz="5600" dirty="0" err="1" smtClean="0"/>
              <a:t>купця”</a:t>
            </a:r>
            <a:r>
              <a:rPr lang="uk-UA" sz="5600" dirty="0" smtClean="0"/>
              <a:t> та статті “</a:t>
            </a:r>
            <a:r>
              <a:rPr lang="en-US" sz="5600" dirty="0" smtClean="0"/>
              <a:t>Shakespeare </a:t>
            </a:r>
            <a:r>
              <a:rPr lang="en-US" sz="5600" dirty="0" err="1" smtClean="0"/>
              <a:t>beiden</a:t>
            </a:r>
            <a:r>
              <a:rPr lang="en-US" sz="5600" dirty="0" smtClean="0"/>
              <a:t> </a:t>
            </a:r>
            <a:r>
              <a:rPr lang="en-US" sz="5600" dirty="0" err="1" smtClean="0"/>
              <a:t>Ruthenen</a:t>
            </a:r>
            <a:r>
              <a:rPr lang="en-US" sz="5600" dirty="0" smtClean="0"/>
              <a:t>”. </a:t>
            </a:r>
            <a:r>
              <a:rPr lang="uk-UA" sz="5600" dirty="0" smtClean="0"/>
              <a:t>І. Франко зробив чимало як редактор перекладів творів В. Шекспіра, що їх здійснили П. Куліш і Ю. </a:t>
            </a:r>
            <a:r>
              <a:rPr lang="uk-UA" sz="5600" dirty="0" err="1" smtClean="0"/>
              <a:t>Федькович</a:t>
            </a:r>
            <a:r>
              <a:rPr lang="uk-UA" sz="5600" dirty="0" smtClean="0"/>
              <a:t>.</a:t>
            </a:r>
          </a:p>
          <a:p>
            <a:r>
              <a:rPr lang="uk-UA" sz="5600" dirty="0" smtClean="0"/>
              <a:t>  І. Франко – один з найбільших знавців </a:t>
            </a:r>
            <a:r>
              <a:rPr lang="uk-UA" sz="5600" dirty="0" err="1" smtClean="0"/>
              <a:t>Байронової</a:t>
            </a:r>
            <a:r>
              <a:rPr lang="uk-UA" sz="5600" dirty="0" smtClean="0"/>
              <a:t> творчості в Україні. 1879 р. вийшла друком </a:t>
            </a:r>
            <a:r>
              <a:rPr lang="uk-UA" sz="5600" dirty="0" err="1" smtClean="0"/>
              <a:t>Байронова</a:t>
            </a:r>
            <a:r>
              <a:rPr lang="uk-UA" sz="5600" dirty="0" smtClean="0"/>
              <a:t> драматична поема </a:t>
            </a:r>
            <a:r>
              <a:rPr lang="uk-UA" sz="5600" dirty="0" err="1" smtClean="0"/>
              <a:t>“Каїн”</a:t>
            </a:r>
            <a:r>
              <a:rPr lang="uk-UA" sz="5600" dirty="0" smtClean="0"/>
              <a:t> у перекладі І. Франка. Через десять років І. Франко опублікував власну філософську легенду </a:t>
            </a:r>
            <a:r>
              <a:rPr lang="uk-UA" sz="5600" dirty="0" err="1" smtClean="0"/>
              <a:t>“Смерть</a:t>
            </a:r>
            <a:r>
              <a:rPr lang="uk-UA" sz="5600" dirty="0" smtClean="0"/>
              <a:t> </a:t>
            </a:r>
            <a:r>
              <a:rPr lang="uk-UA" sz="5600" dirty="0" err="1" smtClean="0"/>
              <a:t>Каїна”</a:t>
            </a:r>
            <a:r>
              <a:rPr lang="uk-UA" sz="5600" dirty="0" smtClean="0"/>
              <a:t>. Дуже вдалий Франків переклад вірша Дж. Г. Байрона “</a:t>
            </a:r>
            <a:r>
              <a:rPr lang="en-US" sz="5600" dirty="0" smtClean="0"/>
              <a:t>The Is les of Greece” </a:t>
            </a:r>
            <a:r>
              <a:rPr lang="uk-UA" sz="5600" dirty="0" smtClean="0"/>
              <a:t>під назвою </a:t>
            </a:r>
            <a:r>
              <a:rPr lang="uk-UA" sz="5600" dirty="0" err="1" smtClean="0"/>
              <a:t>“Новогрецька</a:t>
            </a:r>
            <a:r>
              <a:rPr lang="uk-UA" sz="5600" dirty="0" smtClean="0"/>
              <a:t> </a:t>
            </a:r>
            <a:r>
              <a:rPr lang="uk-UA" sz="5600" dirty="0" err="1" smtClean="0"/>
              <a:t>пісня”</a:t>
            </a:r>
            <a:r>
              <a:rPr lang="uk-UA" sz="5600" dirty="0" smtClean="0"/>
              <a:t>.</a:t>
            </a:r>
          </a:p>
          <a:p>
            <a:r>
              <a:rPr lang="uk-UA" sz="5600" dirty="0" smtClean="0"/>
              <a:t>  І. Франко перекладав </a:t>
            </a:r>
            <a:r>
              <a:rPr lang="uk-UA" sz="5600" dirty="0" err="1" smtClean="0"/>
              <a:t>давньошотландські</a:t>
            </a:r>
            <a:r>
              <a:rPr lang="uk-UA" sz="5600" dirty="0" smtClean="0"/>
              <a:t> та давньоанглійські балади, поезії П. Б. Шеллі, Альфреда Теннісона, Томаса Мура, Томаса </a:t>
            </a:r>
            <a:r>
              <a:rPr lang="uk-UA" sz="5600" dirty="0" err="1" smtClean="0"/>
              <a:t>Гуда</a:t>
            </a:r>
            <a:r>
              <a:rPr lang="uk-UA" sz="5600" dirty="0" smtClean="0"/>
              <a:t>.</a:t>
            </a:r>
          </a:p>
          <a:p>
            <a:r>
              <a:rPr lang="uk-UA" sz="5600" dirty="0" smtClean="0"/>
              <a:t>Найвагомішою працею Франка-перекладача є «Фауст» Гете. Над цим твором письменник почав роботу ще в 70-ті роки. У 1882 р. переклад вийшов у світ під назвою «Фауст, трагедія </a:t>
            </a:r>
            <a:r>
              <a:rPr lang="uk-UA" sz="5600" dirty="0" err="1" smtClean="0"/>
              <a:t>Йогана</a:t>
            </a:r>
            <a:r>
              <a:rPr lang="uk-UA" sz="5600" dirty="0" smtClean="0"/>
              <a:t> Вольфганга Гете, ч. І, з німецького переклав і пояснив І. Франко».</a:t>
            </a:r>
          </a:p>
          <a:p>
            <a:r>
              <a:rPr lang="uk-UA" sz="5600" dirty="0" smtClean="0"/>
              <a:t>Також, Франко дуже цікавився розвитком чеської літератури, листувався із чеськими літераторами. Свої статті, присвячені чеським письменникам, а також і переклади з чеських поетів і прозаїків він підкорив єдиній цілі — зробити чеську літературу надбанням української культури і цим сприяти розвитку і чеської і української демократичної літератури.</a:t>
            </a:r>
          </a:p>
          <a:p>
            <a:r>
              <a:rPr lang="uk-UA" sz="5600" dirty="0" smtClean="0"/>
              <a:t>Ставши редактором відділу літератури і критики в журналі «Літературно-науковий вісник» (1898—1906), Іван Якович продовжував свою діяльність із ознайомлення українського читача з кращими зразками світової літератури.</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86800" cy="1152548"/>
          </a:xfrm>
        </p:spPr>
        <p:txBody>
          <a:bodyPr>
            <a:noAutofit/>
          </a:bodyPr>
          <a:lstStyle/>
          <a:p>
            <a:pPr algn="r"/>
            <a:r>
              <a:rPr lang="uk-UA" sz="1600" b="1" i="1" dirty="0" smtClean="0"/>
              <a:t>І. Франко як перекладач не має в нашому письменстві рівних ані за </a:t>
            </a:r>
            <a:br>
              <a:rPr lang="uk-UA" sz="1600" b="1" i="1" dirty="0" smtClean="0"/>
            </a:br>
            <a:r>
              <a:rPr lang="uk-UA" sz="1600" b="1" i="1" dirty="0" smtClean="0"/>
              <a:t>потужністю і широтою охоплення явищ світової літератури, ані за глибиною </a:t>
            </a:r>
            <a:br>
              <a:rPr lang="uk-UA" sz="1600" b="1" i="1" dirty="0" smtClean="0"/>
            </a:br>
            <a:r>
              <a:rPr lang="uk-UA" sz="1600" b="1" i="1" dirty="0" smtClean="0"/>
              <a:t>мистецької ерудиції, ані за напругою творчої волі, спрямованої на граничне </a:t>
            </a:r>
            <a:br>
              <a:rPr lang="uk-UA" sz="1600" b="1" i="1" dirty="0" smtClean="0"/>
            </a:br>
            <a:r>
              <a:rPr lang="uk-UA" sz="1600" b="1" i="1" dirty="0" smtClean="0"/>
              <a:t>розширення духовних обріїв світової культури</a:t>
            </a:r>
            <a:br>
              <a:rPr lang="uk-UA" sz="1600" b="1" i="1" dirty="0" smtClean="0"/>
            </a:br>
            <a:r>
              <a:rPr lang="uk-UA" sz="1600" b="1" i="1" dirty="0" smtClean="0"/>
              <a:t> (М. Москаленко)</a:t>
            </a:r>
            <a:endParaRPr lang="uk-UA" sz="1600" b="1" i="1" dirty="0"/>
          </a:p>
        </p:txBody>
      </p:sp>
      <p:sp>
        <p:nvSpPr>
          <p:cNvPr id="3" name="Содержимое 2"/>
          <p:cNvSpPr>
            <a:spLocks noGrp="1"/>
          </p:cNvSpPr>
          <p:nvPr>
            <p:ph idx="1"/>
          </p:nvPr>
        </p:nvSpPr>
        <p:spPr>
          <a:xfrm>
            <a:off x="304800" y="1554162"/>
            <a:ext cx="8686800" cy="4946672"/>
          </a:xfrm>
        </p:spPr>
        <p:txBody>
          <a:bodyPr>
            <a:normAutofit fontScale="70000" lnSpcReduction="20000"/>
          </a:bodyPr>
          <a:lstStyle/>
          <a:p>
            <a:r>
              <a:rPr lang="uk-UA" dirty="0" smtClean="0"/>
              <a:t>За даними Інституту франкознавства</a:t>
            </a:r>
            <a:r>
              <a:rPr lang="en-US" dirty="0" smtClean="0"/>
              <a:t> </a:t>
            </a:r>
            <a:r>
              <a:rPr lang="uk-UA" dirty="0" smtClean="0"/>
              <a:t>Львівського</a:t>
            </a:r>
            <a:r>
              <a:rPr lang="en-US" dirty="0" smtClean="0"/>
              <a:t> </a:t>
            </a:r>
            <a:r>
              <a:rPr lang="uk-UA" dirty="0" smtClean="0"/>
              <a:t>національного університету імені Івана Франка, із 6000 творів спадщини Франка 1130 припадає на художні переклади, а це 3781 сторінка, що обіймає 7 томів із 50-ти: тт. 8-13 та 25. Обсяг вибірки з німецької мови як мови-джерела становить </a:t>
            </a:r>
            <a:br>
              <a:rPr lang="uk-UA" dirty="0" smtClean="0"/>
            </a:br>
            <a:r>
              <a:rPr lang="uk-UA" dirty="0" smtClean="0"/>
              <a:t>1619 (43% від загального числа), 160 творів (14,2%) різних за жанром; 70 сторінок (1,9%) припадає на німецьку мову як цільову (45 творів (4%): 22 пісні та 22 поезії Т. Шевченка і один вірш М. Некрасова, присвячений Т. Шевченкові), тим часом як 1529 сторінок (40,4%) або 350 творів (31%) перекладено через мову-посередник, якою була німецька. </a:t>
            </a:r>
            <a:r>
              <a:rPr lang="ru-RU" dirty="0" err="1" smtClean="0"/>
              <a:t>Протягом</a:t>
            </a:r>
            <a:r>
              <a:rPr lang="ru-RU" dirty="0" smtClean="0"/>
              <a:t> </a:t>
            </a:r>
            <a:r>
              <a:rPr lang="ru-RU" dirty="0" err="1" smtClean="0"/>
              <a:t>своєї</a:t>
            </a:r>
            <a:r>
              <a:rPr lang="ru-RU" dirty="0" smtClean="0"/>
              <a:t> </a:t>
            </a:r>
            <a:r>
              <a:rPr lang="ru-RU" dirty="0" err="1" smtClean="0"/>
              <a:t>невсипущої</a:t>
            </a:r>
            <a:r>
              <a:rPr lang="ru-RU" dirty="0" smtClean="0"/>
              <a:t> </a:t>
            </a:r>
            <a:r>
              <a:rPr lang="ru-RU" dirty="0" err="1" smtClean="0"/>
              <a:t>творчої</a:t>
            </a:r>
            <a:r>
              <a:rPr lang="ru-RU" dirty="0" smtClean="0"/>
              <a:t> </a:t>
            </a:r>
            <a:r>
              <a:rPr lang="ru-RU" dirty="0" err="1" smtClean="0"/>
              <a:t>праці</a:t>
            </a:r>
            <a:r>
              <a:rPr lang="ru-RU" dirty="0" smtClean="0"/>
              <a:t> І. Франко </a:t>
            </a:r>
            <a:r>
              <a:rPr lang="ru-RU" dirty="0" err="1" smtClean="0"/>
              <a:t>поповнив</a:t>
            </a:r>
            <a:r>
              <a:rPr lang="ru-RU" dirty="0" smtClean="0"/>
              <a:t> культуру </a:t>
            </a:r>
            <a:br>
              <a:rPr lang="ru-RU" dirty="0" smtClean="0"/>
            </a:br>
            <a:r>
              <a:rPr lang="ru-RU" dirty="0" err="1" smtClean="0"/>
              <a:t>українського</a:t>
            </a:r>
            <a:r>
              <a:rPr lang="ru-RU" dirty="0" smtClean="0"/>
              <a:t> народу </a:t>
            </a:r>
            <a:r>
              <a:rPr lang="ru-RU" dirty="0" err="1" smtClean="0"/>
              <a:t>близько</a:t>
            </a:r>
            <a:r>
              <a:rPr lang="ru-RU" dirty="0" smtClean="0"/>
              <a:t> 4500 </a:t>
            </a:r>
            <a:r>
              <a:rPr lang="ru-RU" dirty="0" err="1" smtClean="0"/>
              <a:t>творами</a:t>
            </a:r>
            <a:r>
              <a:rPr lang="ru-RU" dirty="0" smtClean="0"/>
              <a:t> </a:t>
            </a:r>
            <a:r>
              <a:rPr lang="ru-RU" dirty="0" err="1" smtClean="0"/>
              <a:t>найрізноманітніших</a:t>
            </a:r>
            <a:r>
              <a:rPr lang="ru-RU" dirty="0" smtClean="0"/>
              <a:t> </a:t>
            </a:r>
            <a:r>
              <a:rPr lang="ru-RU" dirty="0" err="1" smtClean="0"/>
              <a:t>жанрів</a:t>
            </a:r>
            <a:r>
              <a:rPr lang="ru-RU" dirty="0" smtClean="0"/>
              <a:t>. </a:t>
            </a:r>
            <a:endParaRPr lang="en-US" dirty="0" smtClean="0"/>
          </a:p>
          <a:p>
            <a:r>
              <a:rPr lang="uk-UA" dirty="0" smtClean="0"/>
              <a:t>Діяльність </a:t>
            </a:r>
            <a:r>
              <a:rPr lang="ru-RU" dirty="0" smtClean="0"/>
              <a:t> І. Франка створила </a:t>
            </a:r>
            <a:r>
              <a:rPr lang="ru-RU" dirty="0" err="1" smtClean="0"/>
              <a:t>нову</a:t>
            </a:r>
            <a:r>
              <a:rPr lang="ru-RU" dirty="0" smtClean="0"/>
              <a:t> </a:t>
            </a:r>
            <a:r>
              <a:rPr lang="ru-RU" dirty="0" err="1" smtClean="0"/>
              <a:t>епоху</a:t>
            </a:r>
            <a:r>
              <a:rPr lang="ru-RU" dirty="0" smtClean="0"/>
              <a:t> в </a:t>
            </a:r>
            <a:r>
              <a:rPr lang="ru-RU" dirty="0" err="1" smtClean="0"/>
              <a:t>перекладній</a:t>
            </a:r>
            <a:r>
              <a:rPr lang="ru-RU" dirty="0" smtClean="0"/>
              <a:t> </a:t>
            </a:r>
            <a:br>
              <a:rPr lang="ru-RU" dirty="0" smtClean="0"/>
            </a:br>
            <a:r>
              <a:rPr lang="ru-RU" dirty="0" err="1" smtClean="0"/>
              <a:t>літературі</a:t>
            </a:r>
            <a:r>
              <a:rPr lang="ru-RU" dirty="0" smtClean="0"/>
              <a:t>. </a:t>
            </a:r>
            <a:endParaRPr lang="uk-U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https://svitppt.com.ua/images/21/20184/960/img9.jpg"/>
          <p:cNvPicPr>
            <a:picLocks noGrp="1"/>
          </p:cNvPicPr>
          <p:nvPr>
            <p:ph idx="1"/>
          </p:nvPr>
        </p:nvPicPr>
        <p:blipFill>
          <a:blip r:embed="rId2" cstate="print"/>
          <a:srcRect/>
          <a:stretch>
            <a:fillRect/>
          </a:stretch>
        </p:blipFill>
        <p:spPr bwMode="auto">
          <a:xfrm>
            <a:off x="214282" y="428604"/>
            <a:ext cx="7451226" cy="5651521"/>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91480"/>
          </a:xfrm>
        </p:spPr>
        <p:txBody>
          <a:bodyPr>
            <a:normAutofit fontScale="90000"/>
          </a:bodyPr>
          <a:lstStyle/>
          <a:p>
            <a:endParaRPr lang="uk-UA" dirty="0"/>
          </a:p>
        </p:txBody>
      </p:sp>
      <p:sp>
        <p:nvSpPr>
          <p:cNvPr id="3" name="Содержимое 2"/>
          <p:cNvSpPr>
            <a:spLocks noGrp="1"/>
          </p:cNvSpPr>
          <p:nvPr>
            <p:ph idx="1"/>
          </p:nvPr>
        </p:nvSpPr>
        <p:spPr>
          <a:xfrm>
            <a:off x="304800" y="404664"/>
            <a:ext cx="8686800" cy="6048672"/>
          </a:xfrm>
        </p:spPr>
        <p:txBody>
          <a:bodyPr>
            <a:normAutofit fontScale="70000" lnSpcReduction="20000"/>
          </a:bodyPr>
          <a:lstStyle/>
          <a:p>
            <a:r>
              <a:rPr lang="uk-UA" dirty="0" smtClean="0"/>
              <a:t>Чималий внесок Франко зробив у сходознавстві як поет-перекладач. У 1912-1913 рр. переклав більше, ніж сто віршованих уривків для другого українського видання збірки арабських казок «Тисяча і одна ніч». Публікуючи частину перекладів у журналі «Надія», в 1912 році написав і невеличкий вступ, де показав себе добрим знавцем арабських мов. Він переклав уривки з «</a:t>
            </a:r>
            <a:r>
              <a:rPr lang="uk-UA" dirty="0" err="1" smtClean="0"/>
              <a:t>Махабхарати</a:t>
            </a:r>
            <a:r>
              <a:rPr lang="uk-UA" dirty="0" smtClean="0"/>
              <a:t>» і кілька індійських казок з </a:t>
            </a:r>
            <a:r>
              <a:rPr lang="uk-UA" dirty="0" err="1" smtClean="0"/>
              <a:t>Панчатантри</a:t>
            </a:r>
            <a:r>
              <a:rPr lang="uk-UA" dirty="0" smtClean="0"/>
              <a:t>. Іван Якович є автором не тільки численних перекладів, а й поеми на старовинні індійські мотиви.</a:t>
            </a:r>
          </a:p>
          <a:p>
            <a:r>
              <a:rPr lang="uk-UA" dirty="0" smtClean="0"/>
              <a:t>Одним із </a:t>
            </a:r>
            <a:r>
              <a:rPr lang="uk-UA" dirty="0" err="1" smtClean="0"/>
              <a:t>древньоіндійських</a:t>
            </a:r>
            <a:r>
              <a:rPr lang="uk-UA" dirty="0" smtClean="0"/>
              <a:t> творів, над якими працював Іван Якович, була "</a:t>
            </a:r>
            <a:r>
              <a:rPr lang="uk-UA" dirty="0" err="1" smtClean="0"/>
              <a:t>Ріґведа</a:t>
            </a:r>
            <a:r>
              <a:rPr lang="uk-UA" dirty="0" smtClean="0"/>
              <a:t>" – велике зібрання релігійних текстів, що включає 1028 гімнів, поділених на 10 циклів (</a:t>
            </a:r>
            <a:r>
              <a:rPr lang="uk-UA" dirty="0" err="1" smtClean="0"/>
              <a:t>мандал</a:t>
            </a:r>
            <a:r>
              <a:rPr lang="uk-UA" dirty="0" smtClean="0"/>
              <a:t>), і є одним із найдавніших зразків релігійної поезії у світовій літературі.</a:t>
            </a:r>
          </a:p>
          <a:p>
            <a:r>
              <a:rPr lang="uk-UA" dirty="0" smtClean="0"/>
              <a:t>Іван Якович переклав українською мовою твори близько 200 авторів із 14 мов та 37 національних літератур. Говорячи про просвітнє значення перекладацької діяльності, письменник твердить, що переклади творів світової літератури роблять їх частиною української культури.</a:t>
            </a:r>
          </a:p>
          <a:p>
            <a:pPr>
              <a:buNone/>
            </a:pPr>
            <a:endParaRPr lang="uk-UA" sz="800" dirty="0" smtClean="0"/>
          </a:p>
          <a:p>
            <a:endParaRPr lang="uk-U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smtClean="0"/>
              <a:t/>
            </a:r>
            <a:br>
              <a:rPr lang="ru-RU" sz="3200" b="1" dirty="0" smtClean="0"/>
            </a:br>
            <a:r>
              <a:rPr lang="ru-RU" sz="3200" b="1" dirty="0" smtClean="0"/>
              <a:t>ВИШИВАНКА В РОДИНІ ФРАНКІВ: </a:t>
            </a:r>
            <a:r>
              <a:rPr lang="ru-RU" sz="3200" b="1" dirty="0" err="1" smtClean="0"/>
              <a:t>від</a:t>
            </a:r>
            <a:r>
              <a:rPr lang="ru-RU" sz="3200" b="1" dirty="0" smtClean="0"/>
              <a:t> коду роду до коду народу</a:t>
            </a:r>
            <a:br>
              <a:rPr lang="ru-RU" sz="3200" b="1" dirty="0" smtClean="0"/>
            </a:br>
            <a:r>
              <a:rPr lang="uk-UA" sz="3200" b="1" dirty="0" smtClean="0"/>
              <a:t/>
            </a:r>
            <a:br>
              <a:rPr lang="uk-UA" sz="3200" b="1" dirty="0" smtClean="0"/>
            </a:br>
            <a:endParaRPr lang="uk-UA" sz="3200" dirty="0"/>
          </a:p>
        </p:txBody>
      </p:sp>
      <p:sp>
        <p:nvSpPr>
          <p:cNvPr id="3" name="Содержимое 2"/>
          <p:cNvSpPr>
            <a:spLocks noGrp="1"/>
          </p:cNvSpPr>
          <p:nvPr>
            <p:ph idx="1"/>
          </p:nvPr>
        </p:nvSpPr>
        <p:spPr>
          <a:xfrm>
            <a:off x="285720" y="2000240"/>
            <a:ext cx="8705880" cy="4079885"/>
          </a:xfrm>
        </p:spPr>
        <p:txBody>
          <a:bodyPr>
            <a:normAutofit/>
          </a:bodyPr>
          <a:lstStyle/>
          <a:p>
            <a:r>
              <a:rPr lang="ru-RU" sz="1600" b="1" dirty="0" smtClean="0"/>
              <a:t>«моду» на </a:t>
            </a:r>
            <a:r>
              <a:rPr lang="ru-RU" sz="1600" b="1" dirty="0" err="1" smtClean="0"/>
              <a:t>вишиванку</a:t>
            </a:r>
            <a:r>
              <a:rPr lang="ru-RU" sz="1600" b="1" dirty="0" smtClean="0"/>
              <a:t> у </a:t>
            </a:r>
            <a:r>
              <a:rPr lang="ru-RU" sz="1600" b="1" dirty="0" err="1" smtClean="0"/>
              <a:t>поєднанні</a:t>
            </a:r>
            <a:r>
              <a:rPr lang="ru-RU" sz="1600" b="1" dirty="0" smtClean="0"/>
              <a:t> </a:t>
            </a:r>
            <a:r>
              <a:rPr lang="ru-RU" sz="1600" b="1" dirty="0" err="1" smtClean="0"/>
              <a:t>з</a:t>
            </a:r>
            <a:r>
              <a:rPr lang="ru-RU" sz="1600" b="1" dirty="0" smtClean="0"/>
              <a:t> </a:t>
            </a:r>
            <a:r>
              <a:rPr lang="ru-RU" sz="1600" b="1" dirty="0" err="1" smtClean="0"/>
              <a:t>європейським</a:t>
            </a:r>
            <a:r>
              <a:rPr lang="ru-RU" sz="1600" b="1" dirty="0" smtClean="0"/>
              <a:t> костюмом </a:t>
            </a:r>
            <a:r>
              <a:rPr lang="ru-RU" sz="1600" b="1" dirty="0" err="1" smtClean="0"/>
              <a:t>започаткував</a:t>
            </a:r>
            <a:r>
              <a:rPr lang="ru-RU" sz="1600" b="1" dirty="0" smtClean="0"/>
              <a:t> </a:t>
            </a:r>
            <a:r>
              <a:rPr lang="ru-RU" sz="1600" dirty="0" smtClean="0"/>
              <a:t>‒…</a:t>
            </a:r>
            <a:r>
              <a:rPr lang="ru-RU" sz="1600" dirty="0" err="1" smtClean="0"/>
              <a:t>Іван</a:t>
            </a:r>
            <a:r>
              <a:rPr lang="ru-RU" sz="1600" dirty="0" smtClean="0"/>
              <a:t> Франко! </a:t>
            </a:r>
            <a:r>
              <a:rPr lang="ru-RU" sz="1600" dirty="0" err="1" smtClean="0"/>
              <a:t>Саме</a:t>
            </a:r>
            <a:r>
              <a:rPr lang="ru-RU" sz="1600" dirty="0" smtClean="0"/>
              <a:t> </a:t>
            </a:r>
            <a:r>
              <a:rPr lang="ru-RU" sz="1600" dirty="0" err="1" smtClean="0"/>
              <a:t>завдяки</a:t>
            </a:r>
            <a:r>
              <a:rPr lang="ru-RU" sz="1600" dirty="0" smtClean="0"/>
              <a:t> </a:t>
            </a:r>
            <a:r>
              <a:rPr lang="ru-RU" sz="1600" dirty="0" err="1" smtClean="0"/>
              <a:t>йому</a:t>
            </a:r>
            <a:r>
              <a:rPr lang="ru-RU" sz="1600" dirty="0" smtClean="0"/>
              <a:t> </a:t>
            </a:r>
            <a:r>
              <a:rPr lang="ru-RU" sz="1600" dirty="0" err="1" smtClean="0"/>
              <a:t>вишиванка</a:t>
            </a:r>
            <a:r>
              <a:rPr lang="ru-RU" sz="1600" dirty="0" smtClean="0"/>
              <a:t> у </a:t>
            </a:r>
            <a:r>
              <a:rPr lang="ru-RU" sz="1600" dirty="0" err="1" smtClean="0"/>
              <a:t>свідомості</a:t>
            </a:r>
            <a:r>
              <a:rPr lang="ru-RU" sz="1600" dirty="0" smtClean="0"/>
              <a:t> </a:t>
            </a:r>
            <a:r>
              <a:rPr lang="ru-RU" sz="1600" dirty="0" err="1" smtClean="0"/>
              <a:t>українців</a:t>
            </a:r>
            <a:r>
              <a:rPr lang="ru-RU" sz="1600" dirty="0" smtClean="0"/>
              <a:t> стала не </a:t>
            </a:r>
            <a:r>
              <a:rPr lang="ru-RU" sz="1600" dirty="0" err="1" smtClean="0"/>
              <a:t>лише</a:t>
            </a:r>
            <a:r>
              <a:rPr lang="ru-RU" sz="1600" dirty="0" smtClean="0"/>
              <a:t> </a:t>
            </a:r>
            <a:r>
              <a:rPr lang="ru-RU" sz="1600" dirty="0" err="1" smtClean="0"/>
              <a:t>традиційним</a:t>
            </a:r>
            <a:r>
              <a:rPr lang="ru-RU" sz="1600" dirty="0" smtClean="0"/>
              <a:t> </a:t>
            </a:r>
            <a:r>
              <a:rPr lang="ru-RU" sz="1600" dirty="0" err="1" smtClean="0"/>
              <a:t>елементом</a:t>
            </a:r>
            <a:r>
              <a:rPr lang="ru-RU" sz="1600" dirty="0" smtClean="0"/>
              <a:t> народного </a:t>
            </a:r>
            <a:r>
              <a:rPr lang="ru-RU" sz="1600" dirty="0" err="1" smtClean="0"/>
              <a:t>одягу</a:t>
            </a:r>
            <a:r>
              <a:rPr lang="ru-RU" sz="1600" dirty="0" smtClean="0"/>
              <a:t>, а </a:t>
            </a:r>
            <a:r>
              <a:rPr lang="ru-RU" sz="1600" dirty="0" err="1" smtClean="0"/>
              <a:t>й</a:t>
            </a:r>
            <a:r>
              <a:rPr lang="ru-RU" sz="1600" dirty="0" smtClean="0"/>
              <a:t> маркером </a:t>
            </a:r>
            <a:r>
              <a:rPr lang="ru-RU" sz="1600" dirty="0" err="1" smtClean="0"/>
              <a:t>модерної</a:t>
            </a:r>
            <a:r>
              <a:rPr lang="ru-RU" sz="1600" dirty="0" smtClean="0"/>
              <a:t> </a:t>
            </a:r>
            <a:r>
              <a:rPr lang="ru-RU" sz="1600" dirty="0" err="1" smtClean="0"/>
              <a:t>національної</a:t>
            </a:r>
            <a:r>
              <a:rPr lang="ru-RU" sz="1600" dirty="0" smtClean="0"/>
              <a:t> </a:t>
            </a:r>
            <a:r>
              <a:rPr lang="ru-RU" sz="1600" dirty="0" err="1" smtClean="0"/>
              <a:t>ідентичності</a:t>
            </a:r>
            <a:r>
              <a:rPr lang="ru-RU" sz="1600" dirty="0" smtClean="0"/>
              <a:t>.</a:t>
            </a:r>
            <a:r>
              <a:rPr lang="uk-UA" sz="1600" dirty="0" smtClean="0"/>
              <a:t> чоловічу вишивану сорочку, оцей </a:t>
            </a:r>
            <a:r>
              <a:rPr lang="uk-UA" sz="1600" dirty="0" err="1" smtClean="0"/>
              <a:t>обовʼязковий</a:t>
            </a:r>
            <a:r>
              <a:rPr lang="uk-UA" sz="1600" dirty="0" smtClean="0"/>
              <a:t> елемент українського національного строю, Іван Франко носив з європейським костюмом-трійкою. І це був новаторський підхід до трансформації образу українського інтелігента, у якому поєднувалися прадавня українська традиція і модерні запити нової епохи.</a:t>
            </a:r>
            <a:r>
              <a:rPr lang="ru-RU" sz="1600" dirty="0" smtClean="0"/>
              <a:t>.</a:t>
            </a:r>
            <a:r>
              <a:rPr lang="uk-UA" sz="1600" dirty="0" smtClean="0"/>
              <a:t> У художній творчості Івана Франка зустрічаємо і вишиваний обрус (скатертину), яким святково накритий стіл напередодні нового року, у філософському діалозі «На </a:t>
            </a:r>
            <a:r>
              <a:rPr lang="uk-UA" sz="1600" dirty="0" err="1" smtClean="0"/>
              <a:t>склоні</a:t>
            </a:r>
            <a:r>
              <a:rPr lang="uk-UA" sz="1600" dirty="0" smtClean="0"/>
              <a:t> віку»; і вишиваний рушник, що на нього ангели кладуть величезний медяник у формі святого Миколая, у дитячій </a:t>
            </a:r>
            <a:r>
              <a:rPr lang="uk-UA" sz="1600" dirty="0" err="1" smtClean="0"/>
              <a:t>пʼєсці</a:t>
            </a:r>
            <a:r>
              <a:rPr lang="uk-UA" sz="1600" dirty="0" smtClean="0"/>
              <a:t> «Суд святого </a:t>
            </a:r>
            <a:r>
              <a:rPr lang="uk-UA" sz="1600" dirty="0" err="1" smtClean="0"/>
              <a:t>Николая</a:t>
            </a:r>
            <a:r>
              <a:rPr lang="uk-UA" sz="1600" dirty="0" smtClean="0"/>
              <a:t>», і навіть «червону кармазинову, сріблом вишивану </a:t>
            </a:r>
            <a:r>
              <a:rPr lang="uk-UA" sz="1600" dirty="0" err="1" smtClean="0"/>
              <a:t>хоругов</a:t>
            </a:r>
            <a:r>
              <a:rPr lang="uk-UA" sz="1600" smtClean="0"/>
              <a:t>», у </a:t>
            </a:r>
            <a:r>
              <a:rPr lang="uk-UA" sz="1600" dirty="0" smtClean="0"/>
              <a:t>повісті «Захар Беркут».</a:t>
            </a:r>
            <a:r>
              <a:rPr lang="ru-RU" sz="1600" dirty="0" smtClean="0"/>
              <a:t> </a:t>
            </a:r>
            <a:r>
              <a:rPr lang="ru-RU" sz="1600" dirty="0" err="1" smtClean="0"/>
              <a:t>Окремої</a:t>
            </a:r>
            <a:r>
              <a:rPr lang="ru-RU" sz="1600" dirty="0" smtClean="0"/>
              <a:t> </a:t>
            </a:r>
            <a:r>
              <a:rPr lang="ru-RU" sz="1600" dirty="0" err="1" smtClean="0"/>
              <a:t>праці</a:t>
            </a:r>
            <a:r>
              <a:rPr lang="ru-RU" sz="1600" dirty="0" smtClean="0"/>
              <a:t>, </a:t>
            </a:r>
            <a:r>
              <a:rPr lang="ru-RU" sz="1600" dirty="0" err="1" smtClean="0"/>
              <a:t>присвяченої</a:t>
            </a:r>
            <a:r>
              <a:rPr lang="ru-RU" sz="1600" dirty="0" smtClean="0"/>
              <a:t> </a:t>
            </a:r>
            <a:r>
              <a:rPr lang="ru-RU" sz="1600" dirty="0" err="1" smtClean="0"/>
              <a:t>українській</a:t>
            </a:r>
            <a:r>
              <a:rPr lang="ru-RU" sz="1600" dirty="0" smtClean="0"/>
              <a:t> </a:t>
            </a:r>
            <a:r>
              <a:rPr lang="ru-RU" sz="1600" dirty="0" err="1" smtClean="0"/>
              <a:t>вишивці</a:t>
            </a:r>
            <a:r>
              <a:rPr lang="ru-RU" sz="1600" dirty="0" smtClean="0"/>
              <a:t>, у </a:t>
            </a:r>
            <a:r>
              <a:rPr lang="ru-RU" sz="1600" dirty="0" err="1" smtClean="0"/>
              <a:t>доробку</a:t>
            </a:r>
            <a:r>
              <a:rPr lang="ru-RU" sz="1600" dirty="0" smtClean="0"/>
              <a:t> </a:t>
            </a:r>
            <a:r>
              <a:rPr lang="ru-RU" sz="1600" dirty="0" err="1" smtClean="0"/>
              <a:t>Івана</a:t>
            </a:r>
            <a:r>
              <a:rPr lang="ru-RU" sz="1600" dirty="0" smtClean="0"/>
              <a:t> Франка </a:t>
            </a:r>
            <a:r>
              <a:rPr lang="ru-RU" sz="1600" dirty="0" err="1" smtClean="0"/>
              <a:t>немає</a:t>
            </a:r>
            <a:r>
              <a:rPr lang="ru-RU" sz="1600" dirty="0" smtClean="0"/>
              <a:t>. </a:t>
            </a:r>
            <a:r>
              <a:rPr lang="ru-RU" sz="1600" dirty="0" err="1" smtClean="0"/>
              <a:t>Проте</a:t>
            </a:r>
            <a:r>
              <a:rPr lang="ru-RU" sz="1600" dirty="0" smtClean="0"/>
              <a:t>, </a:t>
            </a:r>
            <a:r>
              <a:rPr lang="ru-RU" sz="1600" dirty="0" err="1" smtClean="0"/>
              <a:t>він</a:t>
            </a:r>
            <a:r>
              <a:rPr lang="ru-RU" sz="1600" dirty="0" smtClean="0"/>
              <a:t> </a:t>
            </a:r>
            <a:r>
              <a:rPr lang="ru-RU" sz="1600" dirty="0" err="1" smtClean="0"/>
              <a:t>неодноразово</a:t>
            </a:r>
            <a:r>
              <a:rPr lang="ru-RU" sz="1600" dirty="0" smtClean="0"/>
              <a:t> брав участь у </a:t>
            </a:r>
            <a:r>
              <a:rPr lang="ru-RU" sz="1600" dirty="0" err="1" smtClean="0"/>
              <a:t>етнографічних</a:t>
            </a:r>
            <a:r>
              <a:rPr lang="ru-RU" sz="1600" dirty="0" smtClean="0"/>
              <a:t> </a:t>
            </a:r>
            <a:r>
              <a:rPr lang="ru-RU" sz="1600" dirty="0" err="1" smtClean="0"/>
              <a:t>експедиціях</a:t>
            </a:r>
            <a:r>
              <a:rPr lang="ru-RU" sz="1600" dirty="0" smtClean="0"/>
              <a:t>, </a:t>
            </a:r>
            <a:r>
              <a:rPr lang="ru-RU" sz="1600" dirty="0" err="1" smtClean="0"/>
              <a:t>вивчаючи</a:t>
            </a:r>
            <a:r>
              <a:rPr lang="ru-RU" sz="1600" dirty="0" smtClean="0"/>
              <a:t> </a:t>
            </a:r>
            <a:r>
              <a:rPr lang="ru-RU" sz="1600" dirty="0" err="1" smtClean="0"/>
              <a:t>український</a:t>
            </a:r>
            <a:r>
              <a:rPr lang="ru-RU" sz="1600" dirty="0" smtClean="0"/>
              <a:t> </a:t>
            </a:r>
            <a:r>
              <a:rPr lang="ru-RU" sz="1600" dirty="0" err="1" smtClean="0"/>
              <a:t>етнос</a:t>
            </a:r>
            <a:r>
              <a:rPr lang="ru-RU" sz="1600" dirty="0" smtClean="0"/>
              <a:t>.</a:t>
            </a:r>
          </a:p>
          <a:p>
            <a:r>
              <a:rPr lang="ru-RU" sz="1600" dirty="0" smtClean="0"/>
              <a:t>Не </a:t>
            </a:r>
            <a:r>
              <a:rPr lang="ru-RU" sz="1600" dirty="0" err="1" smtClean="0"/>
              <a:t>цуралися</a:t>
            </a:r>
            <a:r>
              <a:rPr lang="ru-RU" sz="1600" dirty="0" smtClean="0"/>
              <a:t> </a:t>
            </a:r>
            <a:r>
              <a:rPr lang="ru-RU" sz="1600" dirty="0" err="1" smtClean="0"/>
              <a:t>вишиваних</a:t>
            </a:r>
            <a:r>
              <a:rPr lang="ru-RU" sz="1600" dirty="0" smtClean="0"/>
              <a:t> </a:t>
            </a:r>
            <a:r>
              <a:rPr lang="ru-RU" sz="1600" dirty="0" err="1" smtClean="0"/>
              <a:t>взорів</a:t>
            </a:r>
            <a:r>
              <a:rPr lang="ru-RU" sz="1600" dirty="0" smtClean="0"/>
              <a:t>  </a:t>
            </a:r>
            <a:r>
              <a:rPr lang="ru-RU" sz="1600" dirty="0" err="1" smtClean="0"/>
              <a:t>діти</a:t>
            </a:r>
            <a:r>
              <a:rPr lang="ru-RU" sz="1600" dirty="0" smtClean="0"/>
              <a:t>, </a:t>
            </a:r>
            <a:r>
              <a:rPr lang="en-US" sz="1600" dirty="0" smtClean="0"/>
              <a:t> </a:t>
            </a:r>
            <a:r>
              <a:rPr lang="ru-RU" sz="1600" dirty="0" err="1" smtClean="0"/>
              <a:t>онуки</a:t>
            </a:r>
            <a:r>
              <a:rPr lang="ru-RU" sz="1600" dirty="0" smtClean="0"/>
              <a:t> та правнуки </a:t>
            </a:r>
            <a:r>
              <a:rPr lang="ru-RU" sz="1600" dirty="0" err="1" smtClean="0"/>
              <a:t>письменника</a:t>
            </a:r>
            <a:endParaRPr lang="uk-UA" sz="1600" dirty="0"/>
          </a:p>
        </p:txBody>
      </p:sp>
      <p:pic>
        <p:nvPicPr>
          <p:cNvPr id="4" name="Рисунок 3" descr="Бібліо.net: Читаємо українською"/>
          <p:cNvPicPr/>
          <p:nvPr/>
        </p:nvPicPr>
        <p:blipFill>
          <a:blip r:embed="rId2" cstate="print"/>
          <a:srcRect/>
          <a:stretch>
            <a:fillRect/>
          </a:stretch>
        </p:blipFill>
        <p:spPr bwMode="auto">
          <a:xfrm flipV="1">
            <a:off x="500034" y="5929330"/>
            <a:ext cx="8358245" cy="785818"/>
          </a:xfrm>
          <a:prstGeom prst="rect">
            <a:avLst/>
          </a:prstGeom>
          <a:noFill/>
          <a:ln w="9525">
            <a:noFill/>
            <a:miter lim="800000"/>
            <a:headEnd/>
            <a:tailEnd/>
          </a:ln>
        </p:spPr>
      </p:pic>
      <p:pic>
        <p:nvPicPr>
          <p:cNvPr id="5" name="Рисунок 4" descr="Куплю за гали гарний орнамент для вишивки | Народний Оглядач"/>
          <p:cNvPicPr/>
          <p:nvPr/>
        </p:nvPicPr>
        <p:blipFill>
          <a:blip r:embed="rId3" cstate="print"/>
          <a:srcRect/>
          <a:stretch>
            <a:fillRect/>
          </a:stretch>
        </p:blipFill>
        <p:spPr bwMode="auto">
          <a:xfrm>
            <a:off x="642910" y="1285861"/>
            <a:ext cx="8215370" cy="71438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400032"/>
          </a:xfrm>
        </p:spPr>
        <p:txBody>
          <a:bodyPr>
            <a:normAutofit fontScale="90000"/>
          </a:bodyPr>
          <a:lstStyle/>
          <a:p>
            <a:pPr algn="ctr"/>
            <a:r>
              <a:rPr lang="uk-UA" b="1" dirty="0" smtClean="0"/>
              <a:t>Наукова спадщина Івана Франка</a:t>
            </a:r>
            <a:br>
              <a:rPr lang="uk-UA" b="1" dirty="0" smtClean="0"/>
            </a:br>
            <a:r>
              <a:rPr lang="uk-UA" b="1" dirty="0" smtClean="0"/>
              <a:t/>
            </a:r>
            <a:br>
              <a:rPr lang="uk-UA" b="1" dirty="0" smtClean="0"/>
            </a:br>
            <a:endParaRPr lang="uk-UA" dirty="0"/>
          </a:p>
        </p:txBody>
      </p:sp>
      <p:sp>
        <p:nvSpPr>
          <p:cNvPr id="3" name="Содержимое 2"/>
          <p:cNvSpPr>
            <a:spLocks noGrp="1"/>
          </p:cNvSpPr>
          <p:nvPr>
            <p:ph idx="1"/>
          </p:nvPr>
        </p:nvSpPr>
        <p:spPr>
          <a:xfrm>
            <a:off x="304800" y="500042"/>
            <a:ext cx="8686800" cy="5580083"/>
          </a:xfrm>
        </p:spPr>
        <p:txBody>
          <a:bodyPr>
            <a:noAutofit/>
          </a:bodyPr>
          <a:lstStyle/>
          <a:p>
            <a:pPr algn="just"/>
            <a:r>
              <a:rPr lang="uk-UA" sz="1200" b="1" dirty="0" smtClean="0"/>
              <a:t>Загалом, за сумарними даними бібліографічних покажчиків, із-під Франкового невтомного пера вийшло </a:t>
            </a:r>
            <a:r>
              <a:rPr lang="uk-UA" sz="1200" b="1" i="1" dirty="0" smtClean="0"/>
              <a:t>близько 3 тисяч</a:t>
            </a:r>
            <a:r>
              <a:rPr lang="uk-UA" sz="1200" b="1" dirty="0" smtClean="0"/>
              <a:t> (</a:t>
            </a:r>
            <a:r>
              <a:rPr lang="en-US" sz="1200" b="1" dirty="0" smtClean="0"/>
              <a:t>sic!) </a:t>
            </a:r>
            <a:r>
              <a:rPr lang="uk-UA" sz="1200" b="1" dirty="0" smtClean="0"/>
              <a:t>наукових студій, серед яких – власне науково-дослідницькі, науково-популярні, науково-філософські, науково-публіцистичні та літературно-критичні праці. Персональна бібліографія вченого впродовж його 40-річного труду щороку збагачувалася в середньому 75 новими позиціями (поміж тим – не лише статті, рецензії та повідомлення, а й фундаментальні монографії!), а в «</a:t>
            </a:r>
            <a:r>
              <a:rPr lang="uk-UA" sz="1200" b="1" dirty="0" err="1" smtClean="0"/>
              <a:t>найурожайніші</a:t>
            </a:r>
            <a:r>
              <a:rPr lang="uk-UA" sz="1200" b="1" dirty="0" smtClean="0"/>
              <a:t>» роки ця цифра сягала 200–300 праць (і це без сталого місця наукової праці, кваліфікованих помічників-лаборантів та сучасних технічних можливостей!). Мало хто й сьогодні може похвалитися такою науковою продуктивністю! Франко-вчений — автор численних наукових праць з історії та теорії літератури, літературної критики, фольклористики, етнології, мовознавства, </a:t>
            </a:r>
            <a:r>
              <a:rPr lang="uk-UA" sz="1200" b="1" dirty="0" err="1" smtClean="0"/>
              <a:t>перекладознавства</a:t>
            </a:r>
            <a:r>
              <a:rPr lang="uk-UA" sz="1200" b="1" dirty="0" smtClean="0"/>
              <a:t>, мистецтвознавства, релігієзнавства, історії, економіки, соціології, філософії, ба навіть описового природознавства. Видатний філолог, Франко здобув визнання в міжнародної наукової спільноти свого часу насамперед як упорядник і науковий редактор фундаментальних корпусів «Апокрифи і </a:t>
            </a:r>
            <a:r>
              <a:rPr lang="uk-UA" sz="1200" b="1" dirty="0" err="1" smtClean="0"/>
              <a:t>леґенди</a:t>
            </a:r>
            <a:r>
              <a:rPr lang="uk-UA" sz="1200" b="1" dirty="0" smtClean="0"/>
              <a:t> з українських рукописів» (у 5 т., 1896—1910) та «Галицько-руські народні приповідки» (у 3 т., 6 кн., 1901—1910), автор ґрунтовних досліджень з історії української літератури («З остатніх десятиліть ХІХ віку», 1901; «</a:t>
            </a:r>
            <a:r>
              <a:rPr lang="uk-UA" sz="1200" b="1" dirty="0" err="1" smtClean="0"/>
              <a:t>Южнорусская</a:t>
            </a:r>
            <a:r>
              <a:rPr lang="uk-UA" sz="1200" b="1" dirty="0" smtClean="0"/>
              <a:t> </a:t>
            </a:r>
            <a:r>
              <a:rPr lang="uk-UA" sz="1200" b="1" dirty="0" err="1" smtClean="0"/>
              <a:t>литература</a:t>
            </a:r>
            <a:r>
              <a:rPr lang="uk-UA" sz="1200" b="1" dirty="0" smtClean="0"/>
              <a:t>», 1904; «Нарис історії українсько-руської літератури до 1890 р.», 1910 та багато ін.)., у тому числі літературної медієвістики («Іван Вишенський і його твори», 1895; «</a:t>
            </a:r>
            <a:r>
              <a:rPr lang="uk-UA" sz="1200" b="1" dirty="0" err="1" smtClean="0"/>
              <a:t>Карпаторуське</a:t>
            </a:r>
            <a:r>
              <a:rPr lang="uk-UA" sz="1200" b="1" dirty="0" smtClean="0"/>
              <a:t> письменство Х</a:t>
            </a:r>
            <a:r>
              <a:rPr lang="en-US" sz="1200" b="1" dirty="0" smtClean="0"/>
              <a:t>V</a:t>
            </a:r>
            <a:r>
              <a:rPr lang="uk-UA" sz="1200" b="1" dirty="0" smtClean="0"/>
              <a:t>ІІ–Х</a:t>
            </a:r>
            <a:r>
              <a:rPr lang="en-US" sz="1200" b="1" dirty="0" smtClean="0"/>
              <a:t>V</a:t>
            </a:r>
            <a:r>
              <a:rPr lang="uk-UA" sz="1200" b="1" dirty="0" smtClean="0"/>
              <a:t>ІІІ </a:t>
            </a:r>
            <a:r>
              <a:rPr lang="uk-UA" sz="1200" b="1" dirty="0" err="1" smtClean="0"/>
              <a:t>вв</a:t>
            </a:r>
            <a:r>
              <a:rPr lang="uk-UA" sz="1200" b="1" dirty="0" smtClean="0"/>
              <a:t>.», 1900; «Святий Климент у Корсуні», 1902—1905, окреме вид. 1906; «До історії українського вертепу Х</a:t>
            </a:r>
            <a:r>
              <a:rPr lang="en-US" sz="1200" b="1" dirty="0" smtClean="0"/>
              <a:t>V</a:t>
            </a:r>
            <a:r>
              <a:rPr lang="uk-UA" sz="1200" b="1" dirty="0" smtClean="0"/>
              <a:t>ІІІ в.», 1906 тощо) та шевченкознавства («Темне царство», 1881—1882, окреме вид. 1914; «</a:t>
            </a:r>
            <a:r>
              <a:rPr lang="uk-UA" sz="1200" b="1" dirty="0" err="1" smtClean="0"/>
              <a:t>„Тополя“</a:t>
            </a:r>
            <a:r>
              <a:rPr lang="uk-UA" sz="1200" b="1" dirty="0" smtClean="0"/>
              <a:t> Т. Шевченка», 1890; «</a:t>
            </a:r>
            <a:r>
              <a:rPr lang="uk-UA" sz="1200" b="1" dirty="0" err="1" smtClean="0"/>
              <a:t>„Наймичка“</a:t>
            </a:r>
            <a:r>
              <a:rPr lang="uk-UA" sz="1200" b="1" dirty="0" smtClean="0"/>
              <a:t> Т. Шевченка», 1895; «Шевченкова </a:t>
            </a:r>
            <a:r>
              <a:rPr lang="uk-UA" sz="1200" b="1" dirty="0" err="1" smtClean="0"/>
              <a:t>„Марія“</a:t>
            </a:r>
            <a:r>
              <a:rPr lang="uk-UA" sz="1200" b="1" dirty="0" smtClean="0"/>
              <a:t>», 1913 та багато ін.), естетико-психологічного трактату «Із секретів поетичної </a:t>
            </a:r>
            <a:r>
              <a:rPr lang="uk-UA" sz="1200" b="1" dirty="0" err="1" smtClean="0"/>
              <a:t>творчости</a:t>
            </a:r>
            <a:r>
              <a:rPr lang="uk-UA" sz="1200" b="1" dirty="0" smtClean="0"/>
              <a:t>» (1898), мовознавчих праць («Етимологія і фонетика в </a:t>
            </a:r>
            <a:r>
              <a:rPr lang="uk-UA" sz="1200" b="1" dirty="0" err="1" smtClean="0"/>
              <a:t>южноруській</a:t>
            </a:r>
            <a:r>
              <a:rPr lang="uk-UA" sz="1200" b="1" dirty="0" smtClean="0"/>
              <a:t> літературі», 1894; «</a:t>
            </a:r>
            <a:r>
              <a:rPr lang="uk-UA" sz="1200" b="1" dirty="0" err="1" smtClean="0"/>
              <a:t>Двоязичність</a:t>
            </a:r>
            <a:r>
              <a:rPr lang="uk-UA" sz="1200" b="1" dirty="0" smtClean="0"/>
              <a:t> і дволичність», 1905; «Причинки до української ономастики», 1906; «Літературна мова і </a:t>
            </a:r>
            <a:r>
              <a:rPr lang="uk-UA" sz="1200" b="1" dirty="0" err="1" smtClean="0"/>
              <a:t>діялекти</a:t>
            </a:r>
            <a:r>
              <a:rPr lang="uk-UA" sz="1200" b="1" dirty="0" smtClean="0"/>
              <a:t>», 1907 й ін.), циклу фольклористичних </a:t>
            </a:r>
            <a:r>
              <a:rPr lang="uk-UA" sz="1200" b="1" dirty="0" err="1" smtClean="0"/>
              <a:t>моноінтерпретацій</a:t>
            </a:r>
            <a:r>
              <a:rPr lang="uk-UA" sz="1200" b="1" dirty="0" smtClean="0"/>
              <a:t> «Студії над українськими народними піснями» (1907—1912, окреме вид. 1913). Класикою українського </a:t>
            </a:r>
            <a:r>
              <a:rPr lang="uk-UA" sz="1200" b="1" dirty="0" err="1" smtClean="0"/>
              <a:t>перекладознавства</a:t>
            </a:r>
            <a:r>
              <a:rPr lang="uk-UA" sz="1200" b="1" dirty="0" smtClean="0"/>
              <a:t> стала праця «Каменярі. Український текст і польський переклад. Дещо про штуку перекладання» (1912, окреме вид. 1913). Франко — автор ґрунтовних мистецтвознавчих студій із теорії та історії українського і світового театру («Руський театр у Галичині», 1885; «Руський театр», 1893; «Русько-український театр (Історичні обриси)», 1894, та ін.), рецензій і відгуків на театральні вистави, низки статей на музикознавчі теми. Важливе культурологічне значення мають його </a:t>
            </a:r>
            <a:r>
              <a:rPr lang="uk-UA" sz="1200" b="1" dirty="0" err="1" smtClean="0"/>
              <a:t>релігієзнавчі</a:t>
            </a:r>
            <a:r>
              <a:rPr lang="uk-UA" sz="1200" b="1" dirty="0" smtClean="0"/>
              <a:t> дослідження «</a:t>
            </a:r>
            <a:r>
              <a:rPr lang="uk-UA" sz="1200" b="1" dirty="0" err="1" smtClean="0"/>
              <a:t>Потопа</a:t>
            </a:r>
            <a:r>
              <a:rPr lang="uk-UA" sz="1200" b="1" dirty="0" smtClean="0"/>
              <a:t> світа» (1883), «Поема про </a:t>
            </a:r>
            <a:r>
              <a:rPr lang="uk-UA" sz="1200" b="1" dirty="0" err="1" smtClean="0"/>
              <a:t>сотворення</a:t>
            </a:r>
            <a:r>
              <a:rPr lang="uk-UA" sz="1200" b="1" dirty="0" smtClean="0"/>
              <a:t> світу» (1904, окреме вид. 1905), «Сучасні досліди над Святим Письмом» (1908) тощо. Франкові належать і кількадесят економічних, соціологічних та історичних праць, зокрема, перший зразок жанру історичної біографії в українській історіографії — «Життя Івана Федоровича та його часи» (1883).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200" dirty="0" smtClean="0"/>
              <a:t>Роль </a:t>
            </a:r>
            <a:r>
              <a:rPr lang="ru-RU" sz="2200" dirty="0" err="1" smtClean="0"/>
              <a:t>Івана</a:t>
            </a:r>
            <a:r>
              <a:rPr lang="ru-RU" sz="2200" dirty="0" smtClean="0"/>
              <a:t> Франка в </a:t>
            </a:r>
            <a:r>
              <a:rPr lang="ru-RU" sz="2200" dirty="0" err="1" smtClean="0"/>
              <a:t>творенні</a:t>
            </a:r>
            <a:r>
              <a:rPr lang="ru-RU" sz="2200" dirty="0" smtClean="0"/>
              <a:t> </a:t>
            </a:r>
            <a:r>
              <a:rPr lang="ru-RU" sz="2200" dirty="0" err="1" smtClean="0"/>
              <a:t>української</a:t>
            </a:r>
            <a:r>
              <a:rPr lang="ru-RU" sz="2200" dirty="0" smtClean="0"/>
              <a:t> </a:t>
            </a:r>
            <a:r>
              <a:rPr lang="ru-RU" sz="2200" dirty="0" err="1" smtClean="0"/>
              <a:t>наукової</a:t>
            </a:r>
            <a:r>
              <a:rPr lang="ru-RU" sz="2200" dirty="0" smtClean="0"/>
              <a:t> </a:t>
            </a:r>
            <a:r>
              <a:rPr lang="ru-RU" sz="2200" dirty="0" err="1" smtClean="0"/>
              <a:t>термінології</a:t>
            </a:r>
            <a:r>
              <a:rPr lang="ru-RU" sz="2200" dirty="0" smtClean="0"/>
              <a:t> </a:t>
            </a:r>
            <a:r>
              <a:rPr lang="uk-UA" dirty="0" smtClean="0"/>
              <a:t/>
            </a:r>
            <a:br>
              <a:rPr lang="uk-UA" dirty="0" smtClean="0"/>
            </a:br>
            <a:endParaRPr lang="uk-UA" dirty="0"/>
          </a:p>
        </p:txBody>
      </p:sp>
      <p:sp>
        <p:nvSpPr>
          <p:cNvPr id="3" name="Содержимое 2"/>
          <p:cNvSpPr>
            <a:spLocks noGrp="1"/>
          </p:cNvSpPr>
          <p:nvPr>
            <p:ph idx="1"/>
          </p:nvPr>
        </p:nvSpPr>
        <p:spPr>
          <a:xfrm>
            <a:off x="304800" y="1071546"/>
            <a:ext cx="8686800" cy="5008579"/>
          </a:xfrm>
        </p:spPr>
        <p:txBody>
          <a:bodyPr>
            <a:noAutofit/>
          </a:bodyPr>
          <a:lstStyle/>
          <a:p>
            <a:r>
              <a:rPr lang="ru-RU" sz="1600" dirty="0" err="1" smtClean="0"/>
              <a:t>Питання</a:t>
            </a:r>
            <a:r>
              <a:rPr lang="ru-RU" sz="1600" dirty="0" smtClean="0"/>
              <a:t> про </a:t>
            </a:r>
            <a:r>
              <a:rPr lang="ru-RU" sz="1600" dirty="0" err="1" smtClean="0"/>
              <a:t>внесок</a:t>
            </a:r>
            <a:r>
              <a:rPr lang="ru-RU" sz="1600" dirty="0" smtClean="0"/>
              <a:t> І. Франка у </a:t>
            </a:r>
            <a:r>
              <a:rPr lang="ru-RU" sz="1600" dirty="0" err="1" smtClean="0"/>
              <a:t>творення</a:t>
            </a:r>
            <a:r>
              <a:rPr lang="ru-RU" sz="1600" dirty="0" smtClean="0"/>
              <a:t> </a:t>
            </a:r>
            <a:r>
              <a:rPr lang="ru-RU" sz="1600" dirty="0" err="1" smtClean="0"/>
              <a:t>й</a:t>
            </a:r>
            <a:r>
              <a:rPr lang="ru-RU" sz="1600" dirty="0" smtClean="0"/>
              <a:t> </a:t>
            </a:r>
            <a:r>
              <a:rPr lang="ru-RU" sz="1600" dirty="0" err="1" smtClean="0"/>
              <a:t>затвердження</a:t>
            </a:r>
            <a:r>
              <a:rPr lang="ru-RU" sz="1600" dirty="0" smtClean="0"/>
              <a:t> </a:t>
            </a:r>
            <a:r>
              <a:rPr lang="ru-RU" sz="1600" dirty="0" err="1" smtClean="0"/>
              <a:t>наукової</a:t>
            </a:r>
            <a:r>
              <a:rPr lang="ru-RU" sz="1600" dirty="0" smtClean="0"/>
              <a:t> </a:t>
            </a:r>
            <a:r>
              <a:rPr lang="ru-RU" sz="1600" dirty="0" err="1" smtClean="0"/>
              <a:t>термінології</a:t>
            </a:r>
            <a:r>
              <a:rPr lang="ru-RU" sz="1600" dirty="0" smtClean="0"/>
              <a:t> </a:t>
            </a:r>
            <a:r>
              <a:rPr lang="ru-RU" sz="1600" dirty="0" err="1" smtClean="0"/>
              <a:t>й</a:t>
            </a:r>
            <a:r>
              <a:rPr lang="ru-RU" sz="1600" dirty="0" smtClean="0"/>
              <a:t> </a:t>
            </a:r>
            <a:r>
              <a:rPr lang="ru-RU" sz="1600" dirty="0" err="1" smtClean="0"/>
              <a:t>дотепер</a:t>
            </a:r>
            <a:r>
              <a:rPr lang="ru-RU" sz="1600" dirty="0" smtClean="0"/>
              <a:t> </a:t>
            </a:r>
            <a:r>
              <a:rPr lang="ru-RU" sz="1600" dirty="0" err="1" smtClean="0"/>
              <a:t>залишається</a:t>
            </a:r>
            <a:r>
              <a:rPr lang="ru-RU" sz="1600" dirty="0" smtClean="0"/>
              <a:t> предметом </a:t>
            </a:r>
            <a:r>
              <a:rPr lang="ru-RU" sz="1600" dirty="0" err="1" smtClean="0"/>
              <a:t>розгляду</a:t>
            </a:r>
            <a:r>
              <a:rPr lang="ru-RU" sz="1600" dirty="0" smtClean="0"/>
              <a:t> </a:t>
            </a:r>
            <a:r>
              <a:rPr lang="ru-RU" sz="1600" dirty="0" err="1" smtClean="0"/>
              <a:t>численних</a:t>
            </a:r>
            <a:r>
              <a:rPr lang="ru-RU" sz="1600" dirty="0" smtClean="0"/>
              <a:t> </a:t>
            </a:r>
            <a:r>
              <a:rPr lang="ru-RU" sz="1600" dirty="0" err="1" smtClean="0"/>
              <a:t>мовознавчих</a:t>
            </a:r>
            <a:r>
              <a:rPr lang="ru-RU" sz="1600" dirty="0" smtClean="0"/>
              <a:t> </a:t>
            </a:r>
            <a:r>
              <a:rPr lang="ru-RU" sz="1600" dirty="0" err="1" smtClean="0"/>
              <a:t>досліджень</a:t>
            </a:r>
            <a:r>
              <a:rPr lang="ru-RU" sz="1600" dirty="0" smtClean="0"/>
              <a:t>.</a:t>
            </a:r>
            <a:r>
              <a:rPr lang="uk-UA" sz="1600" dirty="0" smtClean="0"/>
              <a:t>Саме І. Франко був одним із перших, хто висунув ідею і був причетним до реформування Товариства</a:t>
            </a:r>
            <a:r>
              <a:rPr lang="en-US" sz="1600" dirty="0" smtClean="0"/>
              <a:t> </a:t>
            </a:r>
            <a:r>
              <a:rPr lang="uk-UA" sz="1600" dirty="0" smtClean="0"/>
              <a:t>ім. Шевченка</a:t>
            </a:r>
          </a:p>
          <a:p>
            <a:pPr lvl="1">
              <a:buNone/>
            </a:pPr>
            <a:r>
              <a:rPr lang="uk-UA" sz="1600" dirty="0" smtClean="0"/>
              <a:t>досліджуючи основні риси наукової мови та наукової термінології І. Франко зробив певний вклад у розвиток наукового </a:t>
            </a:r>
            <a:br>
              <a:rPr lang="uk-UA" sz="1600" dirty="0" smtClean="0"/>
            </a:br>
            <a:r>
              <a:rPr lang="uk-UA" sz="1600" dirty="0" smtClean="0"/>
              <a:t>стилю української мови та </a:t>
            </a:r>
            <a:r>
              <a:rPr lang="uk-UA" sz="1600" dirty="0" err="1" smtClean="0"/>
              <a:t>україномовноїтермінології.їнською</a:t>
            </a:r>
            <a:r>
              <a:rPr lang="uk-UA" sz="1600" dirty="0" smtClean="0"/>
              <a:t> мовою, зокрема наукової </a:t>
            </a:r>
            <a:r>
              <a:rPr lang="uk-UA" sz="1600" dirty="0" err="1" smtClean="0"/>
              <a:t>термінологі</a:t>
            </a:r>
            <a:r>
              <a:rPr lang="uk-UA" sz="1600" dirty="0" smtClean="0"/>
              <a:t>. Велику увагу письменник приділяє перекладацькій діяльності, зокрема </a:t>
            </a:r>
            <a:br>
              <a:rPr lang="uk-UA" sz="1600" dirty="0" smtClean="0"/>
            </a:br>
            <a:r>
              <a:rPr lang="uk-UA" sz="1600" dirty="0" smtClean="0"/>
              <a:t>перекладав твори давньогрецьких і давньоримських авторів, твори Бернса, </a:t>
            </a:r>
            <a:br>
              <a:rPr lang="uk-UA" sz="1600" dirty="0" smtClean="0"/>
            </a:br>
            <a:r>
              <a:rPr lang="uk-UA" sz="1600" dirty="0" smtClean="0"/>
              <a:t>Байрона, Гюго, Гейне, Гете, Данте, Шекспіра, Лессінга та ін., індійські легенди, </a:t>
            </a:r>
            <a:br>
              <a:rPr lang="uk-UA" sz="1600" dirty="0" smtClean="0"/>
            </a:br>
            <a:r>
              <a:rPr lang="uk-UA" sz="1600" dirty="0" err="1" smtClean="0"/>
              <a:t>давньоарабську</a:t>
            </a:r>
            <a:r>
              <a:rPr lang="uk-UA" sz="1600" dirty="0" smtClean="0"/>
              <a:t> поезію та народні балади і пісні </a:t>
            </a:r>
            <a:r>
              <a:rPr lang="uk-UA" sz="1600" dirty="0" err="1" smtClean="0"/>
              <a:t>давньонімецькі</a:t>
            </a:r>
            <a:r>
              <a:rPr lang="uk-UA" sz="1600" dirty="0" smtClean="0"/>
              <a:t>, </a:t>
            </a:r>
            <a:br>
              <a:rPr lang="uk-UA" sz="1600" dirty="0" smtClean="0"/>
            </a:br>
            <a:r>
              <a:rPr lang="uk-UA" sz="1600" dirty="0" err="1" smtClean="0"/>
              <a:t>давньошотландські</a:t>
            </a:r>
            <a:r>
              <a:rPr lang="uk-UA" sz="1600" dirty="0" smtClean="0"/>
              <a:t>, </a:t>
            </a:r>
            <a:r>
              <a:rPr lang="uk-UA" sz="1600" dirty="0" err="1" smtClean="0"/>
              <a:t>давньонорвезькі</a:t>
            </a:r>
            <a:r>
              <a:rPr lang="uk-UA" sz="1600" dirty="0" smtClean="0"/>
              <a:t>, албанські, іспанські, німецькі, румунські </a:t>
            </a:r>
            <a:br>
              <a:rPr lang="uk-UA" sz="1600" dirty="0" smtClean="0"/>
            </a:br>
            <a:r>
              <a:rPr lang="uk-UA" sz="1600" dirty="0" smtClean="0"/>
              <a:t>та ін.</a:t>
            </a:r>
            <a:br>
              <a:rPr lang="uk-UA" sz="1600" dirty="0" smtClean="0"/>
            </a:br>
            <a:r>
              <a:rPr lang="uk-UA" sz="1600" dirty="0" smtClean="0"/>
              <a:t>Завдяки науковим перекладам І. Франка українська літературна мова </a:t>
            </a:r>
            <a:br>
              <a:rPr lang="uk-UA" sz="1600" dirty="0" smtClean="0"/>
            </a:br>
            <a:r>
              <a:rPr lang="uk-UA" sz="1600" dirty="0" smtClean="0"/>
              <a:t>збагачується соціально-політичними, історичними, лінгвістичними, </a:t>
            </a:r>
            <a:br>
              <a:rPr lang="uk-UA" sz="1600" dirty="0" smtClean="0"/>
            </a:br>
            <a:r>
              <a:rPr lang="uk-UA" sz="1600" dirty="0" smtClean="0"/>
              <a:t>філософськими, редакційно-видавничими та іншими термінами. </a:t>
            </a:r>
            <a:r>
              <a:rPr lang="ru-RU" sz="1600" dirty="0" smtClean="0"/>
              <a:t> І. Франко  </a:t>
            </a:r>
            <a:r>
              <a:rPr lang="ru-RU" sz="1600" dirty="0" err="1" smtClean="0"/>
              <a:t>збагачує</a:t>
            </a:r>
            <a:r>
              <a:rPr lang="ru-RU" sz="1600" dirty="0" smtClean="0"/>
              <a:t> </a:t>
            </a:r>
            <a:r>
              <a:rPr lang="ru-RU" sz="1600" dirty="0" err="1" smtClean="0"/>
              <a:t>науковою</a:t>
            </a:r>
            <a:r>
              <a:rPr lang="ru-RU" sz="1600" dirty="0" smtClean="0"/>
              <a:t> лексикою </a:t>
            </a:r>
            <a:r>
              <a:rPr lang="ru-RU" sz="1600" dirty="0" err="1" smtClean="0"/>
              <a:t>поетичні</a:t>
            </a:r>
            <a:r>
              <a:rPr lang="ru-RU" sz="1600" dirty="0" smtClean="0"/>
              <a:t> </a:t>
            </a:r>
            <a:r>
              <a:rPr lang="ru-RU" sz="1600" dirty="0" err="1" smtClean="0"/>
              <a:t>тексти</a:t>
            </a:r>
            <a:r>
              <a:rPr lang="ru-RU" sz="1600" dirty="0" smtClean="0"/>
              <a:t>, </a:t>
            </a:r>
            <a:br>
              <a:rPr lang="ru-RU" sz="1600" dirty="0" smtClean="0"/>
            </a:br>
            <a:r>
              <a:rPr lang="ru-RU" sz="1600" dirty="0" err="1" smtClean="0"/>
              <a:t>вводячи</a:t>
            </a:r>
            <a:r>
              <a:rPr lang="ru-RU" sz="1600" dirty="0" smtClean="0"/>
              <a:t> </a:t>
            </a:r>
            <a:r>
              <a:rPr lang="ru-RU" sz="1600" dirty="0" err="1" smtClean="0"/>
              <a:t>її</a:t>
            </a:r>
            <a:r>
              <a:rPr lang="ru-RU" sz="1600" dirty="0" smtClean="0"/>
              <a:t> в систему </a:t>
            </a:r>
            <a:r>
              <a:rPr lang="ru-RU" sz="1600" dirty="0" err="1" smtClean="0"/>
              <a:t>тропів</a:t>
            </a:r>
            <a:r>
              <a:rPr lang="ru-RU" sz="1600" dirty="0" smtClean="0"/>
              <a:t> </a:t>
            </a:r>
            <a:r>
              <a:rPr lang="ru-RU" sz="1600" dirty="0" err="1" smtClean="0"/>
              <a:t>і</a:t>
            </a:r>
            <a:r>
              <a:rPr lang="ru-RU" sz="1600" dirty="0" smtClean="0"/>
              <a:t> </a:t>
            </a:r>
            <a:r>
              <a:rPr lang="ru-RU" sz="1600" dirty="0" err="1" smtClean="0"/>
              <a:t>фігур</a:t>
            </a:r>
            <a:r>
              <a:rPr lang="ru-RU" sz="1600" dirty="0" smtClean="0"/>
              <a:t>, </a:t>
            </a:r>
            <a:r>
              <a:rPr lang="ru-RU" sz="1600" dirty="0" err="1" smtClean="0"/>
              <a:t>тим</a:t>
            </a:r>
            <a:r>
              <a:rPr lang="ru-RU" sz="1600" dirty="0" smtClean="0"/>
              <a:t> самим </a:t>
            </a:r>
            <a:r>
              <a:rPr lang="ru-RU" sz="1600" dirty="0" err="1" smtClean="0"/>
              <a:t>надаючи</a:t>
            </a:r>
            <a:r>
              <a:rPr lang="ru-RU" sz="1600" dirty="0" smtClean="0"/>
              <a:t> </a:t>
            </a:r>
            <a:r>
              <a:rPr lang="ru-RU" sz="1600" dirty="0" err="1" smtClean="0"/>
              <a:t>їм</a:t>
            </a:r>
            <a:r>
              <a:rPr lang="ru-RU" sz="1600" dirty="0" smtClean="0"/>
              <a:t> </a:t>
            </a:r>
            <a:r>
              <a:rPr lang="ru-RU" sz="1600" dirty="0" err="1" smtClean="0"/>
              <a:t>іншого</a:t>
            </a:r>
            <a:r>
              <a:rPr lang="ru-RU" sz="1600" dirty="0" smtClean="0"/>
              <a:t> </a:t>
            </a:r>
            <a:r>
              <a:rPr lang="ru-RU" sz="1600" dirty="0" err="1" smtClean="0"/>
              <a:t>звучання</a:t>
            </a:r>
            <a:r>
              <a:rPr lang="ru-RU" sz="1600" dirty="0" smtClean="0"/>
              <a:t>. </a:t>
            </a:r>
            <a:endParaRPr lang="uk-UA"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Содержимое 2"/>
          <p:cNvSpPr>
            <a:spLocks noGrp="1"/>
          </p:cNvSpPr>
          <p:nvPr>
            <p:ph idx="1"/>
          </p:nvPr>
        </p:nvSpPr>
        <p:spPr>
          <a:xfrm>
            <a:off x="304800" y="1285860"/>
            <a:ext cx="8686800" cy="5286411"/>
          </a:xfrm>
        </p:spPr>
        <p:txBody>
          <a:bodyPr>
            <a:noAutofit/>
          </a:bodyPr>
          <a:lstStyle/>
          <a:p>
            <a:pPr algn="just"/>
            <a:r>
              <a:rPr lang="uk-UA" sz="1300" b="1" dirty="0" smtClean="0"/>
              <a:t>Іван Якович Франко </a:t>
            </a:r>
            <a:r>
              <a:rPr lang="uk-UA" sz="1300" b="1" i="1" dirty="0" smtClean="0"/>
              <a:t>(27 серпня 1856, с. Нагуєвичі, Дрогобицький повіт – 28 травня 1916, Львів)</a:t>
            </a:r>
            <a:r>
              <a:rPr lang="uk-UA" sz="1300" b="1" dirty="0" smtClean="0"/>
              <a:t> – знакова постать української та світової історії й культури. Поет, прозаїк, драматург, вчений, етнограф, фольклорист, історик, філософ, соціолог, економіст, журналіст, перекладач, громадсько-політичний діяч.</a:t>
            </a:r>
          </a:p>
          <a:p>
            <a:pPr algn="just"/>
            <a:r>
              <a:rPr lang="uk-UA" sz="1300" b="1" dirty="0" smtClean="0"/>
              <a:t>Франко – поет, автор 10 книг, до складу яких увійшло понад півтисячі окремих творів, близько півсотні творів складають поеми. Прозова творчість Франка налічує 10 творів великих прозових жанрів - повістей та романів і 18 збірок малої прози. Драматургія Франка збагатила українську літературу зразками історичної, психологічної драми, соціальної комедії, неоромантично-фантасмагоричної драматичної поеми-казки, філософського діалогу, одноактної п'єси.</a:t>
            </a:r>
          </a:p>
          <a:p>
            <a:pPr algn="just"/>
            <a:r>
              <a:rPr lang="uk-UA" sz="1300" b="1" dirty="0" smtClean="0"/>
              <a:t>Письменник переклав українською мовою близько 200 авторів із 14 мов та 37 національних літератур, у т. ч. зразки вавилонської, єгипетської, староіндійської, </a:t>
            </a:r>
            <a:r>
              <a:rPr lang="uk-UA" sz="1300" b="1" dirty="0" err="1" smtClean="0"/>
              <a:t>староарабської</a:t>
            </a:r>
            <a:r>
              <a:rPr lang="uk-UA" sz="1300" b="1" dirty="0" smtClean="0"/>
              <a:t> словесності, античного письменства, ліричної та епічної поезії народів світу, твори класиків зарубіжжя.</a:t>
            </a:r>
          </a:p>
          <a:p>
            <a:pPr algn="just"/>
            <a:r>
              <a:rPr lang="uk-UA" sz="1300" b="1" dirty="0" smtClean="0"/>
              <a:t>Франко – вчений, автор численних наукових праць з історії та теорії літератури, літературної критики, фольклористики, етнології, мовознавства, автор ґрунтовних мистецтвознавчих студій із теорії та історії українського і світового театру. Франкові належать і кількадесят економічних, соціологічних та історичних праць. Важливе культурологічне значення мають його </a:t>
            </a:r>
            <a:r>
              <a:rPr lang="uk-UA" sz="1300" b="1" dirty="0" err="1" smtClean="0"/>
              <a:t>релігієзнавчі</a:t>
            </a:r>
            <a:r>
              <a:rPr lang="uk-UA" sz="1300" b="1" dirty="0" smtClean="0"/>
              <a:t> дослідження.</a:t>
            </a:r>
          </a:p>
          <a:p>
            <a:pPr algn="just"/>
            <a:r>
              <a:rPr lang="uk-UA" sz="1300" b="1" dirty="0" smtClean="0"/>
              <a:t>І.Франко був </a:t>
            </a:r>
            <a:r>
              <a:rPr lang="uk-UA" sz="1300" b="1" dirty="0" err="1" smtClean="0"/>
              <a:t>номінований</a:t>
            </a:r>
            <a:r>
              <a:rPr lang="uk-UA" sz="1300" b="1" dirty="0" smtClean="0"/>
              <a:t> на здобуття Нобелівської премії з літератури у 1916 році, але смерть письменника завадила цій історичній події.</a:t>
            </a:r>
          </a:p>
          <a:p>
            <a:pPr algn="just"/>
            <a:r>
              <a:rPr lang="uk-UA" sz="1300" b="1" dirty="0" smtClean="0"/>
              <a:t>На його честь 1962-го року місто Станіслав було перейменовано в Івано-Франківськ (обласний центр), а також селище міського типу Янів було перейменовано в </a:t>
            </a:r>
            <a:r>
              <a:rPr lang="uk-UA" sz="1300" b="1" dirty="0" err="1" smtClean="0"/>
              <a:t>Івано-Франкове</a:t>
            </a:r>
            <a:r>
              <a:rPr lang="uk-UA" sz="1300" b="1" dirty="0" smtClean="0"/>
              <a:t>. Також на вшанування Івана Франка названо вулиці у багатьох містах України, Росії, Казахстану й Канади. Одна з вулиць </a:t>
            </a:r>
            <a:r>
              <a:rPr lang="uk-UA" sz="1300" b="1" dirty="0" err="1" smtClean="0"/>
              <a:t>м.Бєльц</a:t>
            </a:r>
            <a:r>
              <a:rPr lang="uk-UA" sz="1300" b="1" dirty="0" smtClean="0"/>
              <a:t> (Республіка </a:t>
            </a:r>
            <a:r>
              <a:rPr lang="uk-UA" sz="1300" b="1" dirty="0" err="1" smtClean="0"/>
              <a:t>Молодова</a:t>
            </a:r>
            <a:r>
              <a:rPr lang="uk-UA" sz="1300" b="1" dirty="0" smtClean="0"/>
              <a:t>) носить його ім’я. Ім'ям І.Франка названий Львівський університет, Київський драматичний театр, багато установ освіти, науки, культури в Україні та за кордоном. На його честь названо астероїд 2428 Каменяр.</a:t>
            </a:r>
          </a:p>
          <a:p>
            <a:pPr algn="just"/>
            <a:endParaRPr lang="uk-UA" sz="1200" b="1" dirty="0"/>
          </a:p>
        </p:txBody>
      </p:sp>
      <p:pic>
        <p:nvPicPr>
          <p:cNvPr id="4" name="Рисунок 3" descr="Барвисті стрічка - прикраси з прикрасами слов'янських. — стоковий вектор"/>
          <p:cNvPicPr/>
          <p:nvPr/>
        </p:nvPicPr>
        <p:blipFill>
          <a:blip r:embed="rId2" cstate="print"/>
          <a:srcRect/>
          <a:stretch>
            <a:fillRect/>
          </a:stretch>
        </p:blipFill>
        <p:spPr bwMode="auto">
          <a:xfrm flipV="1">
            <a:off x="0" y="0"/>
            <a:ext cx="9144000" cy="1214422"/>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1428736"/>
            <a:ext cx="8686800" cy="1000132"/>
          </a:xfrm>
        </p:spPr>
        <p:txBody>
          <a:bodyPr>
            <a:normAutofit fontScale="90000"/>
          </a:bodyPr>
          <a:lstStyle/>
          <a:p>
            <a:r>
              <a:rPr lang="ru-RU" b="1" dirty="0" smtClean="0"/>
              <a:t/>
            </a:r>
            <a:br>
              <a:rPr lang="ru-RU" b="1" dirty="0" smtClean="0"/>
            </a:br>
            <a:endParaRPr lang="uk-UA" dirty="0"/>
          </a:p>
        </p:txBody>
      </p:sp>
      <p:sp>
        <p:nvSpPr>
          <p:cNvPr id="3" name="Содержимое 2"/>
          <p:cNvSpPr>
            <a:spLocks noGrp="1"/>
          </p:cNvSpPr>
          <p:nvPr>
            <p:ph idx="1"/>
          </p:nvPr>
        </p:nvSpPr>
        <p:spPr>
          <a:xfrm>
            <a:off x="214282" y="1643050"/>
            <a:ext cx="8686800" cy="3143273"/>
          </a:xfrm>
        </p:spPr>
        <p:txBody>
          <a:bodyPr>
            <a:noAutofit/>
          </a:bodyPr>
          <a:lstStyle/>
          <a:p>
            <a:pPr algn="ctr"/>
            <a:r>
              <a:rPr lang="uk-UA" sz="1600" dirty="0" smtClean="0"/>
              <a:t>Міжнародна премія імені Івана Франка є почесним визнанням наукових відкриттів, вагомих здобутків та значних заслуг науковців у галузі суспільних наук та україністики. Засновником Міжнародної премії ім. Івана Франка є його онук – Роланд Франко </a:t>
            </a:r>
            <a:endParaRPr lang="en-US" sz="1600" dirty="0" smtClean="0"/>
          </a:p>
          <a:p>
            <a:pPr algn="ctr"/>
            <a:r>
              <a:rPr lang="uk-UA" sz="1600" dirty="0" smtClean="0"/>
              <a:t>Глибоко символічним є той факт, що першим лауреатом цієї престижної премії став колишній </a:t>
            </a:r>
            <a:r>
              <a:rPr lang="uk-UA" sz="1600" dirty="0" err="1" smtClean="0"/>
              <a:t>предстоятель</a:t>
            </a:r>
            <a:r>
              <a:rPr lang="uk-UA" sz="1600" dirty="0" smtClean="0"/>
              <a:t> Української греко-католицької церкви, верховний </a:t>
            </a:r>
            <a:r>
              <a:rPr lang="uk-UA" sz="1600" dirty="0" err="1" smtClean="0"/>
              <a:t>архиєпископ-емерит</a:t>
            </a:r>
            <a:r>
              <a:rPr lang="uk-UA" sz="1600" dirty="0" smtClean="0"/>
              <a:t> Любомир ГУЗАР, який свого часу мав мудрість і мужність передати духовну владу у руки свого гідного спадкоємця і при цьому зберегти свій високий моральний авторитет не тільки для вірних УГКЦ, а й для багатьох українців незалежно від конфесійної </a:t>
            </a:r>
            <a:r>
              <a:rPr lang="uk-UA" sz="1600" dirty="0" err="1" smtClean="0"/>
              <a:t>належностіБлаженнійший</a:t>
            </a:r>
            <a:r>
              <a:rPr lang="uk-UA" sz="1600" dirty="0" smtClean="0"/>
              <a:t> Любомир удостоєний цієї відзнаки за книгу, присвячену постаті митрополита </a:t>
            </a:r>
            <a:r>
              <a:rPr lang="uk-UA" sz="1600" dirty="0" err="1" smtClean="0"/>
              <a:t>Андрея</a:t>
            </a:r>
            <a:r>
              <a:rPr lang="uk-UA" sz="1600" dirty="0" smtClean="0"/>
              <a:t> Шептицького. Митрополита </a:t>
            </a:r>
            <a:r>
              <a:rPr lang="uk-UA" sz="1600" dirty="0" err="1" smtClean="0"/>
              <a:t>Андрея</a:t>
            </a:r>
            <a:r>
              <a:rPr lang="uk-UA" sz="1600" dirty="0" smtClean="0"/>
              <a:t> та Івана Франка називають </a:t>
            </a:r>
            <a:r>
              <a:rPr lang="uk-UA" sz="1600" dirty="0" err="1" smtClean="0"/>
              <a:t>Мойсеями</a:t>
            </a:r>
            <a:r>
              <a:rPr lang="uk-UA" sz="1600" dirty="0" smtClean="0"/>
              <a:t> свого народу, а їхній цікавий і плідний діалог був прикладом порозуміння світської та духовної еліт, такого важливого для національного поступу українства. високу планку, яка відповідає справжньому статусу Івана Франка у світовій культурі та високій гідності його імені.</a:t>
            </a:r>
            <a:endParaRPr lang="en-US" sz="1600" dirty="0" smtClean="0"/>
          </a:p>
          <a:p>
            <a:pPr algn="ctr"/>
            <a:endParaRPr lang="en-US" sz="1600" dirty="0" smtClean="0"/>
          </a:p>
          <a:p>
            <a:pPr lvl="1" algn="ctr"/>
            <a:r>
              <a:rPr lang="uk-UA" sz="1600" dirty="0" smtClean="0"/>
              <a:t>.</a:t>
            </a:r>
            <a:endParaRPr lang="uk-UA" sz="1600" dirty="0"/>
          </a:p>
        </p:txBody>
      </p:sp>
      <p:sp>
        <p:nvSpPr>
          <p:cNvPr id="4" name="Прямоугольник 3"/>
          <p:cNvSpPr/>
          <p:nvPr/>
        </p:nvSpPr>
        <p:spPr>
          <a:xfrm>
            <a:off x="928662" y="500042"/>
            <a:ext cx="7572428" cy="646331"/>
          </a:xfrm>
          <a:prstGeom prst="rect">
            <a:avLst/>
          </a:prstGeom>
        </p:spPr>
        <p:txBody>
          <a:bodyPr wrap="square">
            <a:spAutoFit/>
          </a:bodyPr>
          <a:lstStyle/>
          <a:p>
            <a:pPr algn="ctr"/>
            <a:r>
              <a:rPr lang="uk-UA" b="1" dirty="0" err="1" smtClean="0"/>
              <a:t>Блаженніший</a:t>
            </a:r>
            <a:r>
              <a:rPr lang="uk-UA" b="1" dirty="0" smtClean="0"/>
              <a:t> Любомир </a:t>
            </a:r>
            <a:r>
              <a:rPr lang="uk-UA" b="1" dirty="0" err="1" smtClean="0"/>
              <a:t>Гузар</a:t>
            </a:r>
            <a:r>
              <a:rPr lang="uk-UA" b="1" dirty="0" smtClean="0"/>
              <a:t> – перший лауреат Міжнародної премії імені Івана Франка</a:t>
            </a:r>
            <a:endParaRPr lang="uk-UA" b="1" dirty="0"/>
          </a:p>
        </p:txBody>
      </p:sp>
      <p:pic>
        <p:nvPicPr>
          <p:cNvPr id="5" name="Рисунок 4" descr="Блог учнів 7-го класу: &amp;quot;Українська народна вишивка у побуті&amp;quot;"/>
          <p:cNvPicPr/>
          <p:nvPr/>
        </p:nvPicPr>
        <p:blipFill>
          <a:blip r:embed="rId2" cstate="print"/>
          <a:srcRect/>
          <a:stretch>
            <a:fillRect/>
          </a:stretch>
        </p:blipFill>
        <p:spPr bwMode="auto">
          <a:xfrm>
            <a:off x="142844" y="5572140"/>
            <a:ext cx="8763971" cy="961499"/>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86800" cy="714380"/>
          </a:xfrm>
        </p:spPr>
        <p:txBody>
          <a:bodyPr>
            <a:normAutofit/>
          </a:bodyPr>
          <a:lstStyle/>
          <a:p>
            <a:pPr algn="ctr"/>
            <a:r>
              <a:rPr lang="uk-UA" sz="1800" dirty="0" smtClean="0"/>
              <a:t>Книги фонду бібліотеки </a:t>
            </a:r>
            <a:br>
              <a:rPr lang="uk-UA" sz="1800" dirty="0" smtClean="0"/>
            </a:br>
            <a:r>
              <a:rPr lang="uk-UA" sz="1800" dirty="0" smtClean="0"/>
              <a:t>Університету Короля Данила на Франкову тематику</a:t>
            </a:r>
            <a:endParaRPr lang="uk-UA" sz="1800" dirty="0"/>
          </a:p>
        </p:txBody>
      </p:sp>
      <p:sp>
        <p:nvSpPr>
          <p:cNvPr id="3" name="Содержимое 2"/>
          <p:cNvSpPr>
            <a:spLocks noGrp="1"/>
          </p:cNvSpPr>
          <p:nvPr>
            <p:ph idx="1"/>
          </p:nvPr>
        </p:nvSpPr>
        <p:spPr>
          <a:xfrm>
            <a:off x="304800" y="857232"/>
            <a:ext cx="8686800" cy="5857916"/>
          </a:xfrm>
        </p:spPr>
        <p:txBody>
          <a:bodyPr>
            <a:normAutofit fontScale="25000" lnSpcReduction="20000"/>
          </a:bodyPr>
          <a:lstStyle/>
          <a:p>
            <a:r>
              <a:rPr lang="uk-UA" sz="5600" dirty="0" smtClean="0"/>
              <a:t>Франко І. Твори в двадцяти томах. Том 3: оповідання</a:t>
            </a:r>
          </a:p>
          <a:p>
            <a:r>
              <a:rPr lang="uk-UA" sz="5600" dirty="0" smtClean="0"/>
              <a:t>К.: </a:t>
            </a:r>
            <a:r>
              <a:rPr lang="uk-UA" sz="5600" dirty="0" err="1" smtClean="0"/>
              <a:t>Держ</a:t>
            </a:r>
            <a:r>
              <a:rPr lang="uk-UA" sz="5600" dirty="0" smtClean="0"/>
              <a:t>. вид-во худ. </a:t>
            </a:r>
            <a:r>
              <a:rPr lang="uk-UA" sz="5600" dirty="0" err="1" smtClean="0"/>
              <a:t>літ-ри</a:t>
            </a:r>
            <a:r>
              <a:rPr lang="uk-UA" sz="5600" dirty="0" smtClean="0"/>
              <a:t>, ,1950. – 466 с.</a:t>
            </a:r>
          </a:p>
          <a:p>
            <a:r>
              <a:rPr lang="uk-UA" sz="5600" dirty="0" smtClean="0"/>
              <a:t>Франко І. Поезія та драматичні твори: вибране. - Львів.: Каменяр, 1978. – 197 с.</a:t>
            </a:r>
          </a:p>
          <a:p>
            <a:r>
              <a:rPr lang="uk-UA" sz="5600" dirty="0" smtClean="0"/>
              <a:t>Франко І.Захар Беркут. Образ громадського життя Карпатської Русі в XIII  віці. - К.: Дніпро. 1979. – 155 с.</a:t>
            </a:r>
          </a:p>
          <a:p>
            <a:r>
              <a:rPr lang="uk-UA" sz="5600" dirty="0" smtClean="0"/>
              <a:t>Франко І.Борислав сміється: повість. - Львів.: Каменяр, 1975. – 247 с.</a:t>
            </a:r>
          </a:p>
          <a:p>
            <a:r>
              <a:rPr lang="uk-UA" sz="5600" dirty="0" err="1" smtClean="0"/>
              <a:t>Горак</a:t>
            </a:r>
            <a:r>
              <a:rPr lang="uk-UA" sz="5600" dirty="0" smtClean="0"/>
              <a:t> Роман Тричі мені являлася </a:t>
            </a:r>
            <a:r>
              <a:rPr lang="uk-UA" sz="5600" dirty="0" err="1" smtClean="0"/>
              <a:t>дюбов</a:t>
            </a:r>
            <a:r>
              <a:rPr lang="uk-UA" sz="5600" dirty="0" smtClean="0"/>
              <a:t>: повість-есе. Роман-есе про Івана Франка</a:t>
            </a:r>
          </a:p>
          <a:p>
            <a:r>
              <a:rPr lang="uk-UA" sz="5600" dirty="0" smtClean="0"/>
              <a:t>К.: Дніпро, 1987. – 258 с.</a:t>
            </a:r>
          </a:p>
          <a:p>
            <a:r>
              <a:rPr lang="uk-UA" sz="5600" dirty="0" smtClean="0"/>
              <a:t>Франко Іван., Костомаров Микола Захар Беркут: роман. Чернігівка: повість</a:t>
            </a:r>
          </a:p>
          <a:p>
            <a:r>
              <a:rPr lang="uk-UA" sz="5600" dirty="0" smtClean="0"/>
              <a:t>К.: Укр. центр духовної культури, 1994. – 312 с.</a:t>
            </a:r>
          </a:p>
          <a:p>
            <a:r>
              <a:rPr lang="uk-UA" sz="5600" dirty="0" smtClean="0"/>
              <a:t>Іван </a:t>
            </a:r>
            <a:r>
              <a:rPr lang="uk-UA" sz="5600" dirty="0" err="1" smtClean="0"/>
              <a:t>ФранкоЗ</a:t>
            </a:r>
            <a:r>
              <a:rPr lang="uk-UA" sz="5600" dirty="0" smtClean="0"/>
              <a:t> вершин і низин. Поезії. Поема. - К.:Веселка.-1992.-189с.</a:t>
            </a:r>
          </a:p>
          <a:p>
            <a:r>
              <a:rPr lang="uk-UA" sz="5600" dirty="0" smtClean="0"/>
              <a:t>/Упор.: </a:t>
            </a:r>
            <a:r>
              <a:rPr lang="uk-UA" sz="5600" dirty="0" err="1" smtClean="0"/>
              <a:t>Дей</a:t>
            </a:r>
            <a:r>
              <a:rPr lang="uk-UA" sz="5600" dirty="0" smtClean="0"/>
              <a:t>  О.І.Спогади про Івана Франка: збірник</a:t>
            </a:r>
          </a:p>
          <a:p>
            <a:r>
              <a:rPr lang="uk-UA" sz="5600" dirty="0" smtClean="0"/>
              <a:t>К.: Дніпро, 1981. – 413 с.</a:t>
            </a:r>
          </a:p>
          <a:p>
            <a:r>
              <a:rPr lang="uk-UA" sz="5600" dirty="0" smtClean="0"/>
              <a:t>Франко Іван Повісті. - Львів.: Каменяр, 1990. – 368 с.</a:t>
            </a:r>
          </a:p>
          <a:p>
            <a:r>
              <a:rPr lang="uk-UA" sz="5600" dirty="0" smtClean="0"/>
              <a:t>/за ред. Л.М. </a:t>
            </a:r>
            <a:r>
              <a:rPr lang="uk-UA" sz="5600" dirty="0" err="1" smtClean="0"/>
              <a:t>Кіліченко</a:t>
            </a:r>
            <a:r>
              <a:rPr lang="uk-UA" sz="5600" dirty="0" smtClean="0"/>
              <a:t>. Франкова криниця: вивчення творчості І.Я. Франка в школі: посібник доля вчителя  . - К.: Рад. школа, 1991. – 288 с.</a:t>
            </a:r>
          </a:p>
          <a:p>
            <a:r>
              <a:rPr lang="uk-UA" sz="5600" dirty="0" smtClean="0"/>
              <a:t>Франко І.Я Вічний революціонер: вірші та поеми. - К.: Веселка, 1986. – 310 с.</a:t>
            </a:r>
          </a:p>
          <a:p>
            <a:r>
              <a:rPr lang="uk-UA" sz="5600" dirty="0" smtClean="0"/>
              <a:t> Франко І.Я. Оповідання, повісті. - К.: Дніпро, 1989. – 620 с.</a:t>
            </a:r>
          </a:p>
          <a:p>
            <a:r>
              <a:rPr lang="uk-UA" sz="5600" dirty="0" smtClean="0"/>
              <a:t>Франко І.Я. Поема про </a:t>
            </a:r>
            <a:r>
              <a:rPr lang="uk-UA" sz="5600" dirty="0" err="1" smtClean="0"/>
              <a:t>сотворення</a:t>
            </a:r>
            <a:r>
              <a:rPr lang="uk-UA" sz="5600" dirty="0" smtClean="0"/>
              <a:t>  Світу. - К.: МАУП, 2003. – 120 с.</a:t>
            </a:r>
          </a:p>
          <a:p>
            <a:r>
              <a:rPr lang="uk-UA" sz="5600" dirty="0" smtClean="0"/>
              <a:t>Франко І.</a:t>
            </a:r>
            <a:r>
              <a:rPr lang="uk-UA" sz="5600" dirty="0" err="1" smtClean="0"/>
              <a:t>Сотворення</a:t>
            </a:r>
            <a:r>
              <a:rPr lang="uk-UA" sz="5600" dirty="0" smtClean="0"/>
              <a:t> світу. - Вінніпег.: 1918 -118с.</a:t>
            </a:r>
          </a:p>
          <a:p>
            <a:r>
              <a:rPr lang="uk-UA" sz="5600" dirty="0" smtClean="0"/>
              <a:t>Франко І.Я.Вибрані твори. - Львів.: Каменяр, 1986. – 308 с.</a:t>
            </a:r>
          </a:p>
          <a:p>
            <a:r>
              <a:rPr lang="uk-UA" sz="5600" dirty="0" smtClean="0"/>
              <a:t>/</a:t>
            </a:r>
            <a:r>
              <a:rPr lang="uk-UA" sz="5600" dirty="0" err="1" smtClean="0"/>
              <a:t>Укл</a:t>
            </a:r>
            <a:r>
              <a:rPr lang="uk-UA" sz="5600" dirty="0" smtClean="0"/>
              <a:t>. </a:t>
            </a:r>
            <a:r>
              <a:rPr lang="uk-UA" sz="5600" dirty="0" err="1" smtClean="0"/>
              <a:t>Гах</a:t>
            </a:r>
            <a:r>
              <a:rPr lang="uk-UA" sz="5600" dirty="0" smtClean="0"/>
              <a:t> Й.М.Ідейний провідник української нації ( до 160-річчя з дня народження)  </a:t>
            </a:r>
          </a:p>
          <a:p>
            <a:r>
              <a:rPr lang="uk-UA" sz="5600" dirty="0" smtClean="0"/>
              <a:t>Івано-Франківськ.: Місто НВ, 2016. – 356 с.</a:t>
            </a:r>
          </a:p>
          <a:p>
            <a:endParaRPr lang="uk-UA" sz="5600" dirty="0" smtClean="0"/>
          </a:p>
          <a:p>
            <a:endParaRPr lang="uk-UA" sz="5600" dirty="0" smtClean="0"/>
          </a:p>
          <a:p>
            <a:endParaRPr lang="uk-UA" sz="5600" dirty="0" smtClean="0"/>
          </a:p>
          <a:p>
            <a:endParaRPr lang="uk-UA" sz="5600" dirty="0" smtClean="0"/>
          </a:p>
          <a:p>
            <a:endParaRPr lang="uk-UA" sz="5600" dirty="0" smtClean="0"/>
          </a:p>
          <a:p>
            <a:endParaRPr lang="uk-UA" sz="5600" dirty="0" smtClean="0"/>
          </a:p>
          <a:p>
            <a:endParaRPr lang="uk-UA" sz="5600" dirty="0" smtClean="0"/>
          </a:p>
          <a:p>
            <a:endParaRPr lang="uk-UA" sz="6400" dirty="0"/>
          </a:p>
        </p:txBody>
      </p:sp>
      <p:pic>
        <p:nvPicPr>
          <p:cNvPr id="4" name="Рисунок 3" descr="Барвисті стрічка - прикраси з прикрасами слов'янських. — стоковий вектор"/>
          <p:cNvPicPr/>
          <p:nvPr/>
        </p:nvPicPr>
        <p:blipFill>
          <a:blip r:embed="rId2" cstate="print"/>
          <a:srcRect/>
          <a:stretch>
            <a:fillRect/>
          </a:stretch>
        </p:blipFill>
        <p:spPr bwMode="auto">
          <a:xfrm>
            <a:off x="2357421" y="5786454"/>
            <a:ext cx="4643471" cy="107154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86800" cy="714380"/>
          </a:xfrm>
        </p:spPr>
        <p:txBody>
          <a:bodyPr>
            <a:normAutofit/>
          </a:bodyPr>
          <a:lstStyle/>
          <a:p>
            <a:pPr algn="ctr"/>
            <a:r>
              <a:rPr lang="uk-UA" sz="2000" dirty="0" smtClean="0"/>
              <a:t>Література фонду бібліотеки на Франкову тематику</a:t>
            </a:r>
            <a:endParaRPr lang="uk-UA" sz="2000" dirty="0"/>
          </a:p>
        </p:txBody>
      </p:sp>
      <p:sp>
        <p:nvSpPr>
          <p:cNvPr id="3" name="Содержимое 2"/>
          <p:cNvSpPr>
            <a:spLocks noGrp="1"/>
          </p:cNvSpPr>
          <p:nvPr>
            <p:ph idx="1"/>
          </p:nvPr>
        </p:nvSpPr>
        <p:spPr>
          <a:xfrm>
            <a:off x="304800" y="785794"/>
            <a:ext cx="8686800" cy="5294331"/>
          </a:xfrm>
        </p:spPr>
        <p:txBody>
          <a:bodyPr>
            <a:normAutofit lnSpcReduction="10000"/>
          </a:bodyPr>
          <a:lstStyle/>
          <a:p>
            <a:r>
              <a:rPr lang="uk-UA" sz="1400" dirty="0" err="1" smtClean="0"/>
              <a:t>Гвоздовський</a:t>
            </a:r>
            <a:r>
              <a:rPr lang="uk-UA" sz="1400" dirty="0" smtClean="0"/>
              <a:t> В. Утвердження національної ідеї в суспільно-політичних поглядах Івана Франка // Визвольний шлях. – 2002. – Кн. 8. – серпень. – С. 78 – 85.</a:t>
            </a:r>
          </a:p>
          <a:p>
            <a:r>
              <a:rPr lang="uk-UA" sz="1400" dirty="0" err="1" smtClean="0"/>
              <a:t>Злупко</a:t>
            </a:r>
            <a:r>
              <a:rPr lang="uk-UA" sz="1400" dirty="0" smtClean="0"/>
              <a:t> С.М. Праці Івана Франка в </a:t>
            </a:r>
            <a:r>
              <a:rPr lang="uk-UA" sz="1400" dirty="0" err="1" smtClean="0"/>
              <a:t>регіоналістиці</a:t>
            </a:r>
            <a:r>
              <a:rPr lang="uk-UA" sz="1400" dirty="0" smtClean="0"/>
              <a:t>// Регіональна економіка. – 2006. - № 2. – С. 7-14.</a:t>
            </a:r>
          </a:p>
          <a:p>
            <a:r>
              <a:rPr lang="uk-UA" sz="1400" dirty="0" err="1" smtClean="0"/>
              <a:t>Качкан</a:t>
            </a:r>
            <a:r>
              <a:rPr lang="uk-UA" sz="1400" dirty="0" smtClean="0"/>
              <a:t> В. Сила духу Каменяра: парадигма сучасності // Галичина. – 2016. – 21 липня. - № 55  – С. 8.</a:t>
            </a:r>
          </a:p>
          <a:p>
            <a:r>
              <a:rPr lang="uk-UA" sz="1400" dirty="0" err="1" smtClean="0"/>
              <a:t>Кульчицький</a:t>
            </a:r>
            <a:r>
              <a:rPr lang="uk-UA" sz="1400" dirty="0" smtClean="0"/>
              <a:t> В., Бойко І. Іван Франко про Австрійську Конституцію 1867 року // Право України. – 2006. - № 5. – С. 153 – 156.</a:t>
            </a:r>
          </a:p>
          <a:p>
            <a:r>
              <a:rPr lang="uk-UA" sz="1400" dirty="0" smtClean="0"/>
              <a:t>Ключковський Ю. Іван Франко про соціалізм та його національний </a:t>
            </a:r>
            <a:r>
              <a:rPr lang="uk-UA" sz="1400" dirty="0" err="1" smtClean="0"/>
              <a:t>грунт</a:t>
            </a:r>
            <a:r>
              <a:rPr lang="uk-UA" sz="1400" dirty="0" smtClean="0"/>
              <a:t> // Вибори та демократія. – 2006. - № 3. – С. 83 - 85</a:t>
            </a:r>
          </a:p>
          <a:p>
            <a:r>
              <a:rPr lang="uk-UA" sz="1400" dirty="0" err="1" smtClean="0"/>
              <a:t>Приступа</a:t>
            </a:r>
            <a:r>
              <a:rPr lang="uk-UA" sz="1400" dirty="0" smtClean="0"/>
              <a:t> А. Ідеї великих мислителів живуть у віках // Право України. – 2006. - № 8. – С. 41 – 43.</a:t>
            </a:r>
          </a:p>
          <a:p>
            <a:r>
              <a:rPr lang="ru-RU" sz="1400" dirty="0" err="1" smtClean="0"/>
              <a:t>Саветчук</a:t>
            </a:r>
            <a:r>
              <a:rPr lang="ru-RU" sz="1400" dirty="0" smtClean="0"/>
              <a:t> </a:t>
            </a:r>
            <a:r>
              <a:rPr lang="ru-RU" sz="1400" dirty="0" err="1" smtClean="0"/>
              <a:t>Н.Меволюція</a:t>
            </a:r>
            <a:r>
              <a:rPr lang="ru-RU" sz="1400" dirty="0" smtClean="0"/>
              <a:t> </a:t>
            </a:r>
            <a:r>
              <a:rPr lang="ru-RU" sz="1400" dirty="0" err="1" smtClean="0"/>
              <a:t>поглядів</a:t>
            </a:r>
            <a:r>
              <a:rPr lang="ru-RU" sz="1400" dirty="0" smtClean="0"/>
              <a:t> І. Франка на державу </a:t>
            </a:r>
            <a:r>
              <a:rPr lang="ru-RU" sz="1400" dirty="0" err="1" smtClean="0"/>
              <a:t>і</a:t>
            </a:r>
            <a:r>
              <a:rPr lang="ru-RU" sz="1400" dirty="0" smtClean="0"/>
              <a:t> право </a:t>
            </a:r>
            <a:r>
              <a:rPr lang="ru-RU" sz="1400" dirty="0" err="1" smtClean="0"/>
              <a:t>від</a:t>
            </a:r>
            <a:r>
              <a:rPr lang="ru-RU" sz="1400" dirty="0" smtClean="0"/>
              <a:t> </a:t>
            </a:r>
            <a:r>
              <a:rPr lang="ru-RU" sz="1400" dirty="0" err="1" smtClean="0"/>
              <a:t>соціалістичної</a:t>
            </a:r>
            <a:r>
              <a:rPr lang="ru-RU" sz="1400" dirty="0" smtClean="0"/>
              <a:t> </a:t>
            </a:r>
            <a:r>
              <a:rPr lang="ru-RU" sz="1400" dirty="0" err="1" smtClean="0"/>
              <a:t>методології</a:t>
            </a:r>
            <a:r>
              <a:rPr lang="ru-RU" sz="1400" dirty="0" smtClean="0"/>
              <a:t> до </a:t>
            </a:r>
            <a:r>
              <a:rPr lang="ru-RU" sz="1400" dirty="0" err="1" smtClean="0"/>
              <a:t>національної</a:t>
            </a:r>
            <a:r>
              <a:rPr lang="ru-RU" sz="1400" dirty="0" smtClean="0"/>
              <a:t> </a:t>
            </a:r>
            <a:r>
              <a:rPr lang="ru-RU" sz="1400" dirty="0" err="1" smtClean="0"/>
              <a:t>демократії</a:t>
            </a:r>
            <a:r>
              <a:rPr lang="ru-RU" sz="1400" dirty="0" smtClean="0"/>
              <a:t> // Верховенство права </a:t>
            </a:r>
            <a:r>
              <a:rPr lang="ru-RU" sz="1400" dirty="0" err="1" smtClean="0"/>
              <a:t>правозастосовній</a:t>
            </a:r>
            <a:r>
              <a:rPr lang="ru-RU" sz="1400" dirty="0" smtClean="0"/>
              <a:t> </a:t>
            </a:r>
            <a:r>
              <a:rPr lang="ru-RU" sz="1400" dirty="0" err="1" smtClean="0"/>
              <a:t>діяльності</a:t>
            </a:r>
            <a:r>
              <a:rPr lang="ru-RU" sz="1400" dirty="0" smtClean="0"/>
              <a:t>. </a:t>
            </a:r>
            <a:r>
              <a:rPr lang="ru-RU" sz="1400" dirty="0" err="1" smtClean="0"/>
              <a:t>Матеріали</a:t>
            </a:r>
            <a:r>
              <a:rPr lang="ru-RU" sz="1400" dirty="0" smtClean="0"/>
              <a:t> </a:t>
            </a:r>
            <a:r>
              <a:rPr lang="ru-RU" sz="1400" dirty="0" err="1" smtClean="0"/>
              <a:t>Регіон</a:t>
            </a:r>
            <a:r>
              <a:rPr lang="ru-RU" sz="1400" dirty="0" smtClean="0"/>
              <a:t>. Наук. –</a:t>
            </a:r>
            <a:r>
              <a:rPr lang="ru-RU" sz="1400" dirty="0" err="1" smtClean="0"/>
              <a:t>практ</a:t>
            </a:r>
            <a:r>
              <a:rPr lang="ru-RU" sz="1400" dirty="0" smtClean="0"/>
              <a:t>. </a:t>
            </a:r>
            <a:r>
              <a:rPr lang="ru-RU" sz="1400" dirty="0" err="1" smtClean="0"/>
              <a:t>конф-ї</a:t>
            </a:r>
            <a:r>
              <a:rPr lang="ru-RU" sz="1400" dirty="0" smtClean="0"/>
              <a:t>, </a:t>
            </a:r>
            <a:r>
              <a:rPr lang="ru-RU" sz="1400" dirty="0" err="1" smtClean="0"/>
              <a:t>присв</a:t>
            </a:r>
            <a:r>
              <a:rPr lang="ru-RU" sz="1400" dirty="0" smtClean="0"/>
              <a:t>. 15-й </a:t>
            </a:r>
            <a:r>
              <a:rPr lang="ru-RU" sz="1400" dirty="0" err="1" smtClean="0"/>
              <a:t>річн</a:t>
            </a:r>
            <a:r>
              <a:rPr lang="ru-RU" sz="1400" dirty="0" smtClean="0"/>
              <a:t>. </a:t>
            </a:r>
            <a:r>
              <a:rPr lang="ru-RU" sz="1400" dirty="0" err="1" smtClean="0"/>
              <a:t>Юрид</a:t>
            </a:r>
            <a:r>
              <a:rPr lang="ru-RU" sz="1400" dirty="0" smtClean="0"/>
              <a:t>. </a:t>
            </a:r>
            <a:r>
              <a:rPr lang="ru-RU" sz="1400" dirty="0" err="1" smtClean="0"/>
              <a:t>Інс-ту</a:t>
            </a:r>
            <a:r>
              <a:rPr lang="ru-RU" sz="1400" dirty="0" smtClean="0"/>
              <a:t> ( м. </a:t>
            </a:r>
            <a:r>
              <a:rPr lang="ru-RU" sz="1400" dirty="0" err="1" smtClean="0"/>
              <a:t>Івано-Франківськ</a:t>
            </a:r>
            <a:r>
              <a:rPr lang="ru-RU" sz="1400" dirty="0" smtClean="0"/>
              <a:t>). – </a:t>
            </a:r>
            <a:r>
              <a:rPr lang="ru-RU" sz="1400" dirty="0" err="1" smtClean="0"/>
              <a:t>Івано-Франківськ</a:t>
            </a:r>
            <a:r>
              <a:rPr lang="ru-RU" sz="1400" dirty="0" smtClean="0"/>
              <a:t>.: 2007. – С. 40-44.</a:t>
            </a:r>
          </a:p>
          <a:p>
            <a:r>
              <a:rPr lang="ru-RU" sz="1400" dirty="0" err="1" smtClean="0"/>
              <a:t>Смицьнюк</a:t>
            </a:r>
            <a:r>
              <a:rPr lang="ru-RU" sz="1400" dirty="0" smtClean="0"/>
              <a:t> А. </a:t>
            </a:r>
            <a:r>
              <a:rPr lang="ru-RU" sz="1400" dirty="0" err="1" smtClean="0"/>
              <a:t>Іван</a:t>
            </a:r>
            <a:r>
              <a:rPr lang="ru-RU" sz="1400" dirty="0" smtClean="0"/>
              <a:t> Франко, </a:t>
            </a:r>
            <a:r>
              <a:rPr lang="ru-RU" sz="1400" dirty="0" err="1" smtClean="0"/>
              <a:t>якого</a:t>
            </a:r>
            <a:r>
              <a:rPr lang="ru-RU" sz="1400" dirty="0" smtClean="0"/>
              <a:t> ми не </a:t>
            </a:r>
            <a:r>
              <a:rPr lang="ru-RU" sz="1400" dirty="0" err="1" smtClean="0"/>
              <a:t>знаємо</a:t>
            </a:r>
            <a:r>
              <a:rPr lang="ru-RU" sz="1400" dirty="0" smtClean="0"/>
              <a:t>…( про </a:t>
            </a:r>
            <a:r>
              <a:rPr lang="ru-RU" sz="1400" dirty="0" err="1" smtClean="0"/>
              <a:t>релігійні</a:t>
            </a:r>
            <a:r>
              <a:rPr lang="ru-RU" sz="1400" dirty="0" smtClean="0"/>
              <a:t> погляди  </a:t>
            </a:r>
            <a:r>
              <a:rPr lang="ru-RU" sz="1400" dirty="0" err="1" smtClean="0"/>
              <a:t>Каменяра</a:t>
            </a:r>
            <a:r>
              <a:rPr lang="ru-RU" sz="1400" dirty="0" smtClean="0"/>
              <a:t>) // Нова Зоря. – 2013  - число 35. – С.5</a:t>
            </a:r>
          </a:p>
          <a:p>
            <a:r>
              <a:rPr lang="ru-RU" sz="1400" dirty="0" err="1" smtClean="0"/>
              <a:t>Тихолоз</a:t>
            </a:r>
            <a:r>
              <a:rPr lang="ru-RU" sz="1400" dirty="0" smtClean="0"/>
              <a:t> Б. </a:t>
            </a:r>
            <a:r>
              <a:rPr lang="ru-RU" sz="1400" dirty="0" err="1" smtClean="0"/>
              <a:t>Від</a:t>
            </a:r>
            <a:r>
              <a:rPr lang="ru-RU" sz="1400" dirty="0" smtClean="0"/>
              <a:t> </a:t>
            </a:r>
            <a:r>
              <a:rPr lang="ru-RU" sz="1400" dirty="0" err="1" smtClean="0"/>
              <a:t>алегорії</a:t>
            </a:r>
            <a:r>
              <a:rPr lang="ru-RU" sz="1400" dirty="0" smtClean="0"/>
              <a:t> до символу ( </a:t>
            </a:r>
            <a:r>
              <a:rPr lang="ru-RU" sz="1400" dirty="0" err="1" smtClean="0"/>
              <a:t>філософсько-поетичний</a:t>
            </a:r>
            <a:r>
              <a:rPr lang="ru-RU" sz="1400" dirty="0" smtClean="0"/>
              <a:t> </a:t>
            </a:r>
            <a:r>
              <a:rPr lang="ru-RU" sz="1400" dirty="0" err="1" smtClean="0"/>
              <a:t>тайнопис</a:t>
            </a:r>
            <a:r>
              <a:rPr lang="ru-RU" sz="1400" dirty="0" smtClean="0"/>
              <a:t> циклу </a:t>
            </a:r>
            <a:r>
              <a:rPr lang="ru-RU" sz="1400" dirty="0" err="1" smtClean="0"/>
              <a:t>Івана</a:t>
            </a:r>
            <a:r>
              <a:rPr lang="ru-RU" sz="1400" dirty="0" smtClean="0"/>
              <a:t> Франка) // </a:t>
            </a:r>
            <a:r>
              <a:rPr lang="ru-RU" sz="1400" dirty="0" err="1" smtClean="0"/>
              <a:t>Визвольний</a:t>
            </a:r>
            <a:r>
              <a:rPr lang="ru-RU" sz="1400" dirty="0" smtClean="0"/>
              <a:t> шлях. – 2002. – Кн.11. – С. 88 – 104.</a:t>
            </a:r>
          </a:p>
          <a:p>
            <a:r>
              <a:rPr lang="ru-RU" sz="1400" dirty="0" err="1" smtClean="0"/>
              <a:t>Цимбрикевич</a:t>
            </a:r>
            <a:r>
              <a:rPr lang="ru-RU" sz="1400" dirty="0" smtClean="0"/>
              <a:t> Й. </a:t>
            </a:r>
            <a:r>
              <a:rPr lang="ru-RU" sz="1400" dirty="0" err="1" smtClean="0"/>
              <a:t>Етнічна</a:t>
            </a:r>
            <a:r>
              <a:rPr lang="ru-RU" sz="1400" dirty="0" smtClean="0"/>
              <a:t> </a:t>
            </a:r>
            <a:r>
              <a:rPr lang="ru-RU" sz="1400" dirty="0" err="1" smtClean="0"/>
              <a:t>маса</a:t>
            </a:r>
            <a:r>
              <a:rPr lang="ru-RU" sz="1400" dirty="0" smtClean="0"/>
              <a:t> </a:t>
            </a:r>
            <a:r>
              <a:rPr lang="ru-RU" sz="1400" dirty="0" err="1" smtClean="0"/>
              <a:t>і</a:t>
            </a:r>
            <a:r>
              <a:rPr lang="ru-RU" sz="1400" dirty="0" smtClean="0"/>
              <a:t> народ . Великий </a:t>
            </a:r>
            <a:r>
              <a:rPr lang="ru-RU" sz="1400" dirty="0" err="1" smtClean="0"/>
              <a:t>Каменяр</a:t>
            </a:r>
            <a:r>
              <a:rPr lang="ru-RU" sz="1400" dirty="0" smtClean="0"/>
              <a:t> про </a:t>
            </a:r>
            <a:r>
              <a:rPr lang="ru-RU" sz="1400" dirty="0" err="1" smtClean="0"/>
              <a:t>національну</a:t>
            </a:r>
            <a:r>
              <a:rPr lang="ru-RU" sz="1400" dirty="0" smtClean="0"/>
              <a:t> проблему </a:t>
            </a:r>
            <a:r>
              <a:rPr lang="ru-RU" sz="1400" dirty="0" err="1" smtClean="0"/>
              <a:t>українців</a:t>
            </a:r>
            <a:r>
              <a:rPr lang="ru-RU" sz="1400" dirty="0" smtClean="0"/>
              <a:t> // </a:t>
            </a:r>
            <a:r>
              <a:rPr lang="ru-RU" sz="1400" dirty="0" err="1" smtClean="0"/>
              <a:t>Галичина</a:t>
            </a:r>
            <a:r>
              <a:rPr lang="ru-RU" sz="1400" dirty="0" smtClean="0"/>
              <a:t>. – 2016. - № 29. – 14 </a:t>
            </a:r>
            <a:r>
              <a:rPr lang="ru-RU" sz="1400" dirty="0" err="1" smtClean="0"/>
              <a:t>квітня.є</a:t>
            </a:r>
            <a:r>
              <a:rPr lang="ru-RU" sz="1400" dirty="0" smtClean="0"/>
              <a:t> – С. 15</a:t>
            </a:r>
            <a:endParaRPr lang="uk-UA" sz="1400" dirty="0" smtClean="0"/>
          </a:p>
          <a:p>
            <a:r>
              <a:rPr lang="uk-UA" sz="1400" dirty="0" smtClean="0"/>
              <a:t>Червак Б. Наперед українці: до національної ідеї Івана Франка. – К.: Вид-во ім. Олени </a:t>
            </a:r>
            <a:r>
              <a:rPr lang="uk-UA" sz="1400" dirty="0" err="1" smtClean="0"/>
              <a:t>Теліги</a:t>
            </a:r>
            <a:r>
              <a:rPr lang="uk-UA" sz="1400" dirty="0" smtClean="0"/>
              <a:t>, 1994. – 38 с.</a:t>
            </a:r>
          </a:p>
          <a:p>
            <a:r>
              <a:rPr lang="uk-UA" sz="1400" dirty="0" err="1" smtClean="0"/>
              <a:t>Шульський</a:t>
            </a:r>
            <a:r>
              <a:rPr lang="uk-UA" sz="1400" dirty="0" smtClean="0"/>
              <a:t> М.Г. Земельні відносини у працях І. Франка // </a:t>
            </a:r>
            <a:r>
              <a:rPr lang="uk-UA" sz="1400" dirty="0" err="1" smtClean="0"/>
              <a:t>Негіональна</a:t>
            </a:r>
            <a:r>
              <a:rPr lang="uk-UA" sz="1400" dirty="0" smtClean="0"/>
              <a:t> економіка. – 2007. - № 2. – С.248 – 254.</a:t>
            </a:r>
          </a:p>
          <a:p>
            <a:endParaRPr lang="uk-UA" sz="1400" dirty="0" smtClean="0"/>
          </a:p>
          <a:p>
            <a:endParaRPr lang="uk-UA" sz="1400" dirty="0" smtClean="0"/>
          </a:p>
          <a:p>
            <a:endParaRPr lang="uk-UA" sz="1400" dirty="0" smtClean="0"/>
          </a:p>
          <a:p>
            <a:endParaRPr lang="uk-U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86800" cy="714380"/>
          </a:xfrm>
        </p:spPr>
        <p:txBody>
          <a:bodyPr>
            <a:normAutofit/>
          </a:bodyPr>
          <a:lstStyle/>
          <a:p>
            <a:pPr algn="ctr"/>
            <a:r>
              <a:rPr lang="uk-UA" sz="1800" dirty="0" smtClean="0"/>
              <a:t>Література фонду бібліотеки УКД  на Франкову тематику</a:t>
            </a:r>
            <a:endParaRPr lang="uk-UA" sz="1800" dirty="0"/>
          </a:p>
        </p:txBody>
      </p:sp>
      <p:sp>
        <p:nvSpPr>
          <p:cNvPr id="3" name="Содержимое 2"/>
          <p:cNvSpPr>
            <a:spLocks noGrp="1"/>
          </p:cNvSpPr>
          <p:nvPr>
            <p:ph idx="1"/>
          </p:nvPr>
        </p:nvSpPr>
        <p:spPr>
          <a:xfrm>
            <a:off x="304800" y="1500174"/>
            <a:ext cx="8686800" cy="4579951"/>
          </a:xfrm>
        </p:spPr>
        <p:txBody>
          <a:bodyPr>
            <a:normAutofit/>
          </a:bodyPr>
          <a:lstStyle/>
          <a:p>
            <a:r>
              <a:rPr lang="uk-UA" sz="1400" dirty="0" err="1" smtClean="0"/>
              <a:t>Андрусяк</a:t>
            </a:r>
            <a:r>
              <a:rPr lang="uk-UA" sz="1400" dirty="0" smtClean="0"/>
              <a:t> Т. Іван Франко про конституцію та конституціоналізм // Вибори та демократія. – 2006. - № 2. – С. 83. – 88</a:t>
            </a:r>
          </a:p>
          <a:p>
            <a:r>
              <a:rPr lang="uk-UA" sz="1400" dirty="0" err="1" smtClean="0"/>
              <a:t>Гвоздовський</a:t>
            </a:r>
            <a:r>
              <a:rPr lang="uk-UA" sz="1400" dirty="0" smtClean="0"/>
              <a:t> В. Утвердження національної ідеї в суспільно-політичних поглядах Івана Франка  // Визвольний шлях. – 2002. – № 7. – липень. – С. 78 – 85</a:t>
            </a:r>
          </a:p>
          <a:p>
            <a:r>
              <a:rPr lang="uk-UA" sz="1400" dirty="0" err="1" smtClean="0"/>
              <a:t>Горак</a:t>
            </a:r>
            <a:r>
              <a:rPr lang="uk-UA" sz="1400" dirty="0" smtClean="0"/>
              <a:t> Р. Іван Франко (1856-1916) // Світогляд. – 2006. - № 2. – С. 4-8</a:t>
            </a:r>
          </a:p>
          <a:p>
            <a:r>
              <a:rPr lang="uk-UA" sz="1400" dirty="0" err="1" smtClean="0"/>
              <a:t>Зленко</a:t>
            </a:r>
            <a:r>
              <a:rPr lang="uk-UA" sz="1400" dirty="0" smtClean="0"/>
              <a:t> Г. Орел з поломаним крилом // Науковий світ. – 2006. – серпень. - № 8. – С. 14 – 15</a:t>
            </a:r>
          </a:p>
          <a:p>
            <a:r>
              <a:rPr lang="uk-UA" sz="1400" dirty="0" err="1" smtClean="0"/>
              <a:t>Злупко</a:t>
            </a:r>
            <a:r>
              <a:rPr lang="uk-UA" sz="1400" dirty="0" smtClean="0"/>
              <a:t> С.М. Фінанси, </a:t>
            </a:r>
            <a:r>
              <a:rPr lang="uk-UA" sz="1400" dirty="0" err="1" smtClean="0"/>
              <a:t>банківництво</a:t>
            </a:r>
            <a:r>
              <a:rPr lang="uk-UA" sz="1400" dirty="0" smtClean="0"/>
              <a:t>, фіскальна політика у працях Івана Франка // Фінанси України. – 2006. - № 3. – С. 141</a:t>
            </a:r>
          </a:p>
          <a:p>
            <a:r>
              <a:rPr lang="uk-UA" sz="1400" dirty="0" err="1" smtClean="0"/>
              <a:t>Погребенник</a:t>
            </a:r>
            <a:r>
              <a:rPr lang="uk-UA" sz="1400" dirty="0" smtClean="0"/>
              <a:t>  В. Іван Франко в естетично-літературознавчих </a:t>
            </a:r>
            <a:r>
              <a:rPr lang="uk-UA" sz="1400" dirty="0" err="1" smtClean="0"/>
              <a:t>рецепціях</a:t>
            </a:r>
            <a:r>
              <a:rPr lang="uk-UA" sz="1400" dirty="0" smtClean="0"/>
              <a:t> Романа Олійника-Рахманного // Визвольний шлях. – 2003. - № 7. – липень. – С. 99 – 112</a:t>
            </a:r>
          </a:p>
          <a:p>
            <a:r>
              <a:rPr lang="uk-UA" sz="1400" dirty="0" err="1" smtClean="0"/>
              <a:t>Погребенник</a:t>
            </a:r>
            <a:r>
              <a:rPr lang="uk-UA" sz="1400" dirty="0" smtClean="0"/>
              <a:t> В. Франко і релігія // Світогляд. – 2006. - № 2. – С. 2 - 28</a:t>
            </a:r>
          </a:p>
          <a:p>
            <a:r>
              <a:rPr lang="uk-UA" sz="1400" dirty="0" smtClean="0"/>
              <a:t>Франко І. Що таке поступ? ( уривок) // Вибори та демократія. – 2006. - № 3. – С. 85 – 87</a:t>
            </a:r>
          </a:p>
          <a:p>
            <a:r>
              <a:rPr lang="uk-UA" sz="1400" dirty="0" smtClean="0"/>
              <a:t>Франко І. Із історії робітничого руху в Австрії // Вибори та демократія. – 2006. –  № 2 С. 89 – 93</a:t>
            </a:r>
          </a:p>
          <a:p>
            <a:r>
              <a:rPr lang="uk-UA" sz="1400" dirty="0" err="1" smtClean="0"/>
              <a:t>Юсип</a:t>
            </a:r>
            <a:r>
              <a:rPr lang="uk-UA" sz="1400" dirty="0" smtClean="0"/>
              <a:t> Д. Іван Франко у стрілецькій </a:t>
            </a:r>
            <a:r>
              <a:rPr lang="uk-UA" sz="1400" dirty="0" err="1" smtClean="0"/>
              <a:t>лічничі</a:t>
            </a:r>
            <a:r>
              <a:rPr lang="uk-UA" sz="1400" dirty="0" smtClean="0"/>
              <a:t> // Літопис Червоної Калини. – 1991. – Число 6. – С. 54 - 56</a:t>
            </a:r>
          </a:p>
          <a:p>
            <a:r>
              <a:rPr lang="uk-UA" sz="1400" dirty="0" smtClean="0"/>
              <a:t>Якимович Б. Маловідома стаття Івана Франка // Вибори та демократія – 2006. - № 2. – С. 89</a:t>
            </a:r>
            <a:endParaRPr lang="uk-UA" sz="1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471470"/>
          </a:xfrm>
        </p:spPr>
        <p:txBody>
          <a:bodyPr>
            <a:normAutofit fontScale="90000"/>
          </a:bodyPr>
          <a:lstStyle/>
          <a:p>
            <a:pPr algn="ctr"/>
            <a:r>
              <a:rPr lang="uk-UA" sz="2200" dirty="0" smtClean="0"/>
              <a:t>Використані </a:t>
            </a:r>
            <a:r>
              <a:rPr lang="uk-UA" sz="2200" dirty="0" err="1" smtClean="0"/>
              <a:t>Інтернет-ресурси</a:t>
            </a:r>
            <a:r>
              <a:rPr lang="uk-UA" sz="2200" dirty="0" smtClean="0"/>
              <a:t/>
            </a:r>
            <a:br>
              <a:rPr lang="uk-UA" sz="2200" dirty="0" smtClean="0"/>
            </a:br>
            <a:r>
              <a:rPr lang="uk-UA" sz="1800" dirty="0" smtClean="0"/>
              <a:t/>
            </a:r>
            <a:br>
              <a:rPr lang="uk-UA" sz="1800" dirty="0" smtClean="0"/>
            </a:br>
            <a:endParaRPr lang="uk-UA" sz="1800" dirty="0"/>
          </a:p>
        </p:txBody>
      </p:sp>
      <p:sp>
        <p:nvSpPr>
          <p:cNvPr id="3" name="Содержимое 2"/>
          <p:cNvSpPr>
            <a:spLocks noGrp="1"/>
          </p:cNvSpPr>
          <p:nvPr>
            <p:ph idx="1"/>
          </p:nvPr>
        </p:nvSpPr>
        <p:spPr>
          <a:xfrm>
            <a:off x="304800" y="1071546"/>
            <a:ext cx="8686800" cy="5008579"/>
          </a:xfrm>
        </p:spPr>
        <p:txBody>
          <a:bodyPr>
            <a:normAutofit/>
          </a:bodyPr>
          <a:lstStyle/>
          <a:p>
            <a:endParaRPr lang="uk-UA" sz="1200" dirty="0" smtClean="0"/>
          </a:p>
          <a:p>
            <a:endParaRPr lang="uk-UA" sz="1200" dirty="0" smtClean="0"/>
          </a:p>
          <a:p>
            <a:endParaRPr lang="uk-UA" sz="1200" dirty="0" smtClean="0"/>
          </a:p>
          <a:p>
            <a:r>
              <a:rPr lang="en-US" sz="1600" dirty="0" smtClean="0"/>
              <a:t>https:// </a:t>
            </a:r>
            <a:r>
              <a:rPr lang="en-US" sz="1600" dirty="0" smtClean="0">
                <a:hlinkClick r:id="rId2"/>
              </a:rPr>
              <a:t>https://donnaba.edu.ua/journal/images/2016-5/2016-05_87-91.PDF</a:t>
            </a:r>
            <a:endParaRPr lang="uk-UA" sz="1600" dirty="0" smtClean="0"/>
          </a:p>
          <a:p>
            <a:r>
              <a:rPr lang="en-US" sz="1600" dirty="0" smtClean="0">
                <a:hlinkClick r:id="rId3" action="ppaction://hlinkfile"/>
              </a:rPr>
              <a:t>file:///C:/Users/user/AppData/Local/Temp/zZIR6nB6Vh1u3Ex53WB9eRBndRhk6oKK.pdf</a:t>
            </a:r>
            <a:endParaRPr lang="uk-UA" sz="1600" dirty="0" smtClean="0"/>
          </a:p>
          <a:p>
            <a:r>
              <a:rPr lang="en-US" sz="1600" dirty="0" smtClean="0">
                <a:hlinkClick r:id="rId4"/>
              </a:rPr>
              <a:t>https://ipiend.gov.ua/wp-content/uploads/2016/09/ivan_franko.pdf</a:t>
            </a:r>
            <a:endParaRPr lang="en-US" sz="1600" dirty="0" smtClean="0"/>
          </a:p>
          <a:p>
            <a:r>
              <a:rPr lang="en-US" sz="1600" dirty="0" smtClean="0">
                <a:hlinkClick r:id="rId5"/>
              </a:rPr>
              <a:t>https://sites.google.com/site/ivannfranko/naukova-spadsina</a:t>
            </a:r>
            <a:endParaRPr lang="uk-UA" sz="1600" dirty="0" smtClean="0"/>
          </a:p>
          <a:p>
            <a:r>
              <a:rPr lang="en-US" sz="1600" dirty="0" smtClean="0">
                <a:hlinkClick r:id="rId6"/>
              </a:rPr>
              <a:t>https://old.uinp.gov.ua/publication/franko-ivan-yakovich</a:t>
            </a:r>
            <a:endParaRPr lang="uk-UA" sz="1600" dirty="0" smtClean="0"/>
          </a:p>
          <a:p>
            <a:r>
              <a:rPr lang="en-US" sz="1600" dirty="0" smtClean="0">
                <a:hlinkClick r:id="rId7"/>
              </a:rPr>
              <a:t>http://volyn.rivne.com/ua/2739</a:t>
            </a:r>
            <a:endParaRPr lang="uk-UA" sz="1600" dirty="0" smtClean="0"/>
          </a:p>
          <a:p>
            <a:r>
              <a:rPr lang="en-US" sz="1600" dirty="0" smtClean="0">
                <a:hlinkClick r:id="rId8"/>
              </a:rPr>
              <a:t>https://www.google.com/search?client=firefox-b-d&amp;q=%D0%B3%D0%B5%D0%BD%D1%96%D0%B0%D0%BB%D1%8C%D0%BD%D1%96%D1%81%D1%82%D1%8C+%D0%A4%D1%80%D0%B0%D0%BD%D0%BA%D0%B0</a:t>
            </a:r>
            <a:endParaRPr lang="uk-UA" sz="1600" dirty="0" smtClean="0"/>
          </a:p>
          <a:p>
            <a:r>
              <a:rPr lang="en-US" sz="1600" dirty="0" smtClean="0">
                <a:hlinkClick r:id="rId9"/>
              </a:rPr>
              <a:t>https://starylev.com.ua/old-lion/author/franko-ivan</a:t>
            </a:r>
            <a:endParaRPr lang="uk-UA" sz="1600" dirty="0" smtClean="0"/>
          </a:p>
          <a:p>
            <a:r>
              <a:rPr lang="en-US" sz="1600" dirty="0" smtClean="0">
                <a:hlinkClick r:id="rId10"/>
              </a:rPr>
              <a:t>https://khoda.gov.ua/15-faktiv-pro-ivana-franka-yaki-varto-znati</a:t>
            </a:r>
            <a:endParaRPr lang="uk-UA" sz="1600" dirty="0" smtClean="0"/>
          </a:p>
          <a:p>
            <a:r>
              <a:rPr lang="en-US" sz="1600" dirty="0" smtClean="0">
                <a:hlinkClick r:id="rId11"/>
              </a:rPr>
              <a:t>http://eprints.zu.edu.ua/25864/1/2.PDF</a:t>
            </a:r>
            <a:endParaRPr lang="uk-UA" sz="1600" dirty="0" smtClean="0"/>
          </a:p>
          <a:p>
            <a:endParaRPr lang="uk-UA" sz="1600" dirty="0" smtClean="0"/>
          </a:p>
          <a:p>
            <a:endParaRPr lang="uk-UA" sz="1600" dirty="0" smtClean="0"/>
          </a:p>
          <a:p>
            <a:endParaRPr lang="uk-UA" sz="1600" dirty="0" smtClean="0"/>
          </a:p>
          <a:p>
            <a:endParaRPr lang="uk-UA" sz="1600" dirty="0" smtClean="0"/>
          </a:p>
          <a:p>
            <a:endParaRPr lang="uk-UA" sz="1200" dirty="0" smtClean="0"/>
          </a:p>
          <a:p>
            <a:endParaRPr lang="uk-UA" sz="1200" dirty="0" smtClean="0"/>
          </a:p>
          <a:p>
            <a:endParaRPr lang="en-US" sz="1200" dirty="0" smtClean="0"/>
          </a:p>
          <a:p>
            <a:endParaRPr lang="uk-UA" sz="1200" dirty="0" smtClean="0"/>
          </a:p>
          <a:p>
            <a:endParaRPr lang="uk-UA" sz="1200" dirty="0" smtClean="0"/>
          </a:p>
          <a:p>
            <a:endParaRPr lang="uk-UA" sz="1200" dirty="0"/>
          </a:p>
        </p:txBody>
      </p:sp>
      <p:pic>
        <p:nvPicPr>
          <p:cNvPr id="4" name="Рисунок 3" descr="Український квіти традиційні орнамент: векторна графіка, зображення, Український  квіти традиційні орнамент малюнки | Скачати з Depositphotos®"/>
          <p:cNvPicPr/>
          <p:nvPr/>
        </p:nvPicPr>
        <p:blipFill>
          <a:blip r:embed="rId12" cstate="print"/>
          <a:srcRect/>
          <a:stretch>
            <a:fillRect/>
          </a:stretch>
        </p:blipFill>
        <p:spPr bwMode="auto">
          <a:xfrm>
            <a:off x="-214346" y="0"/>
            <a:ext cx="857256" cy="6858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Леонід Глібов&amp;quot; - презентація з української літератури"/>
          <p:cNvPicPr>
            <a:picLocks noGrp="1"/>
          </p:cNvPicPr>
          <p:nvPr>
            <p:ph idx="1"/>
          </p:nvPr>
        </p:nvPicPr>
        <p:blipFill>
          <a:blip r:embed="rId2" cstate="print"/>
          <a:srcRect/>
          <a:stretch>
            <a:fillRect/>
          </a:stretch>
        </p:blipFill>
        <p:spPr bwMode="auto">
          <a:xfrm>
            <a:off x="1071538" y="642918"/>
            <a:ext cx="6929485" cy="543720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84" y="-285776"/>
            <a:ext cx="8686800" cy="285776"/>
          </a:xfrm>
        </p:spPr>
        <p:txBody>
          <a:bodyPr>
            <a:normAutofit fontScale="90000"/>
          </a:bodyPr>
          <a:lstStyle/>
          <a:p>
            <a:endParaRPr lang="uk-UA" dirty="0"/>
          </a:p>
        </p:txBody>
      </p:sp>
      <p:sp>
        <p:nvSpPr>
          <p:cNvPr id="3" name="Содержимое 2"/>
          <p:cNvSpPr>
            <a:spLocks noGrp="1"/>
          </p:cNvSpPr>
          <p:nvPr>
            <p:ph idx="1"/>
          </p:nvPr>
        </p:nvSpPr>
        <p:spPr>
          <a:xfrm>
            <a:off x="304800" y="214290"/>
            <a:ext cx="8686800" cy="5286412"/>
          </a:xfrm>
        </p:spPr>
        <p:txBody>
          <a:bodyPr>
            <a:noAutofit/>
          </a:bodyPr>
          <a:lstStyle/>
          <a:p>
            <a:r>
              <a:rPr lang="uk-UA" sz="1400" b="1" dirty="0" smtClean="0"/>
              <a:t>Іван Франко — одна з найяскравіших постатей в українській історії. Прозаїк і драматург, поет і публіцист, економіст, учений-енциклопедист і відомий політик, перекладач, Іван Якович був і великим українцем, і справжнім європейцем . </a:t>
            </a:r>
          </a:p>
          <a:p>
            <a:r>
              <a:rPr lang="uk-UA" sz="1400" b="1" dirty="0" smtClean="0"/>
              <a:t>Його називають Каменярем, бо він сміливо вдарив по скелі австро-угорського </a:t>
            </a:r>
            <a:r>
              <a:rPr lang="uk-UA" sz="1400" b="1" dirty="0" err="1" smtClean="0"/>
              <a:t>цісаризму</a:t>
            </a:r>
            <a:r>
              <a:rPr lang="uk-UA" sz="1400" b="1" dirty="0" smtClean="0"/>
              <a:t>, молотом лупав скелю соціальної несправедливості, гукаючи тисячам: "Лупайте сю скалу. Нехай ні жар, ні холод не спинить вас". Франко став великим тому, що вийшов із народу, йшов із народом і вів його вперед, закликаючи "добувати хоч синам" як не собі, кращу долю в боротьбі". Він завжди був у передніх рядах тих, хто ламав скелю старого світу в ім'я нового; скелю неправди і визиску в ім'я правди, добра і краси. Іван Франко "внесений до списків найбільших письменників світу і його ім'я висічене на гранітних скрижалях поруч з іменами </a:t>
            </a:r>
            <a:r>
              <a:rPr lang="uk-UA" sz="1400" b="1" dirty="0" err="1" smtClean="0"/>
              <a:t>найславетніших</a:t>
            </a:r>
            <a:r>
              <a:rPr lang="uk-UA" sz="1400" b="1" dirty="0" smtClean="0"/>
              <a:t> синів людства.</a:t>
            </a:r>
            <a:r>
              <a:rPr lang="ru-RU" sz="1400" b="1" dirty="0" smtClean="0"/>
              <a:t> </a:t>
            </a:r>
          </a:p>
          <a:p>
            <a:r>
              <a:rPr lang="ru-RU" sz="1400" b="1" dirty="0" smtClean="0"/>
              <a:t>Перу </a:t>
            </a:r>
            <a:r>
              <a:rPr lang="ru-RU" sz="1400" b="1" dirty="0" err="1" smtClean="0"/>
              <a:t>письменника</a:t>
            </a:r>
            <a:r>
              <a:rPr lang="ru-RU" sz="1400" b="1" dirty="0" smtClean="0"/>
              <a:t> </a:t>
            </a:r>
            <a:r>
              <a:rPr lang="ru-RU" sz="1400" b="1" dirty="0" err="1" smtClean="0"/>
              <a:t>належить</a:t>
            </a:r>
            <a:r>
              <a:rPr lang="ru-RU" sz="1400" b="1" dirty="0" smtClean="0"/>
              <a:t> </a:t>
            </a:r>
            <a:r>
              <a:rPr lang="ru-RU" sz="1400" b="1" dirty="0" err="1" smtClean="0"/>
              <a:t>понад</a:t>
            </a:r>
            <a:r>
              <a:rPr lang="ru-RU" sz="1400" b="1" dirty="0" smtClean="0"/>
              <a:t> </a:t>
            </a:r>
            <a:r>
              <a:rPr lang="en-US" sz="1400" b="1" dirty="0" smtClean="0"/>
              <a:t> </a:t>
            </a:r>
            <a:r>
              <a:rPr lang="ru-RU" sz="1400" b="1" dirty="0" err="1" smtClean="0"/>
              <a:t>п'ять</a:t>
            </a:r>
            <a:r>
              <a:rPr lang="ru-RU" sz="1400" b="1" dirty="0" smtClean="0"/>
              <a:t> </a:t>
            </a:r>
            <a:r>
              <a:rPr lang="ru-RU" sz="1400" b="1" dirty="0" err="1" smtClean="0"/>
              <a:t>тисяч</a:t>
            </a:r>
            <a:r>
              <a:rPr lang="ru-RU" sz="1400" b="1" dirty="0" smtClean="0"/>
              <a:t> </a:t>
            </a:r>
            <a:r>
              <a:rPr lang="ru-RU" sz="1400" b="1" dirty="0" err="1" smtClean="0"/>
              <a:t>творів</a:t>
            </a:r>
            <a:r>
              <a:rPr lang="ru-RU" sz="1400" b="1" dirty="0" smtClean="0"/>
              <a:t>, </a:t>
            </a:r>
            <a:r>
              <a:rPr lang="ru-RU" sz="1400" b="1" dirty="0" err="1" smtClean="0"/>
              <a:t>які</a:t>
            </a:r>
            <a:r>
              <a:rPr lang="ru-RU" sz="1400" b="1" dirty="0" smtClean="0"/>
              <a:t> </a:t>
            </a:r>
            <a:r>
              <a:rPr lang="ru-RU" sz="1400" b="1" dirty="0" err="1" smtClean="0"/>
              <a:t>ввійшли</a:t>
            </a:r>
            <a:r>
              <a:rPr lang="ru-RU" sz="1400" b="1" dirty="0" smtClean="0"/>
              <a:t> до золотого фонду не </a:t>
            </a:r>
            <a:r>
              <a:rPr lang="ru-RU" sz="1400" b="1" dirty="0" err="1" smtClean="0"/>
              <a:t>лише</a:t>
            </a:r>
            <a:r>
              <a:rPr lang="ru-RU" sz="1400" b="1" dirty="0" smtClean="0"/>
              <a:t> </a:t>
            </a:r>
            <a:r>
              <a:rPr lang="ru-RU" sz="1400" b="1" dirty="0" err="1" smtClean="0"/>
              <a:t>української</a:t>
            </a:r>
            <a:r>
              <a:rPr lang="ru-RU" sz="1400" b="1" dirty="0" smtClean="0"/>
              <a:t>, а </a:t>
            </a:r>
            <a:r>
              <a:rPr lang="ru-RU" sz="1400" b="1" dirty="0" err="1" smtClean="0"/>
              <a:t>й</a:t>
            </a:r>
            <a:r>
              <a:rPr lang="ru-RU" sz="1400" b="1" dirty="0" smtClean="0"/>
              <a:t> </a:t>
            </a:r>
            <a:r>
              <a:rPr lang="ru-RU" sz="1400" b="1" dirty="0" err="1" smtClean="0"/>
              <a:t>світової</a:t>
            </a:r>
            <a:r>
              <a:rPr lang="ru-RU" sz="1400" b="1" dirty="0" smtClean="0"/>
              <a:t> </a:t>
            </a:r>
            <a:r>
              <a:rPr lang="ru-RU" sz="1400" b="1" dirty="0" err="1" smtClean="0"/>
              <a:t>літератури</a:t>
            </a:r>
            <a:r>
              <a:rPr lang="ru-RU" sz="1400" b="1" dirty="0" smtClean="0"/>
              <a:t>. </a:t>
            </a:r>
            <a:r>
              <a:rPr lang="ru-RU" sz="1400" b="1" dirty="0" err="1" smtClean="0"/>
              <a:t>Його</a:t>
            </a:r>
            <a:r>
              <a:rPr lang="ru-RU" sz="1400" b="1" dirty="0" smtClean="0"/>
              <a:t> твори </a:t>
            </a:r>
            <a:r>
              <a:rPr lang="ru-RU" sz="1400" b="1" dirty="0" err="1" smtClean="0"/>
              <a:t>завжди</a:t>
            </a:r>
            <a:r>
              <a:rPr lang="ru-RU" sz="1400" b="1" dirty="0" smtClean="0"/>
              <a:t> служили </a:t>
            </a:r>
            <a:r>
              <a:rPr lang="ru-RU" sz="1400" b="1" dirty="0" err="1" smtClean="0"/>
              <a:t>і</a:t>
            </a:r>
            <a:r>
              <a:rPr lang="ru-RU" sz="1400" b="1" dirty="0" smtClean="0"/>
              <a:t> </a:t>
            </a:r>
            <a:r>
              <a:rPr lang="ru-RU" sz="1400" b="1" dirty="0" err="1" smtClean="0"/>
              <a:t>будуть</a:t>
            </a:r>
            <a:r>
              <a:rPr lang="ru-RU" sz="1400" b="1" dirty="0" smtClean="0"/>
              <a:t> </a:t>
            </a:r>
            <a:r>
              <a:rPr lang="ru-RU" sz="1400" b="1" dirty="0" err="1" smtClean="0"/>
              <a:t>служити</a:t>
            </a:r>
            <a:r>
              <a:rPr lang="ru-RU" sz="1400" b="1" dirty="0" smtClean="0"/>
              <a:t> </a:t>
            </a:r>
            <a:r>
              <a:rPr lang="ru-RU" sz="1400" b="1" dirty="0" err="1" smtClean="0"/>
              <a:t>всьому</a:t>
            </a:r>
            <a:r>
              <a:rPr lang="ru-RU" sz="1400" b="1" dirty="0" smtClean="0"/>
              <a:t> передовому </a:t>
            </a:r>
            <a:r>
              <a:rPr lang="ru-RU" sz="1400" b="1" dirty="0" err="1" smtClean="0"/>
              <a:t>людству</a:t>
            </a:r>
            <a:r>
              <a:rPr lang="ru-RU" sz="1400" b="1" dirty="0" smtClean="0"/>
              <a:t> в </a:t>
            </a:r>
            <a:r>
              <a:rPr lang="ru-RU" sz="1400" b="1" dirty="0" err="1" smtClean="0"/>
              <a:t>боротьбі</a:t>
            </a:r>
            <a:r>
              <a:rPr lang="ru-RU" sz="1400" b="1" dirty="0" smtClean="0"/>
              <a:t> </a:t>
            </a:r>
            <a:r>
              <a:rPr lang="ru-RU" sz="1400" b="1" dirty="0" err="1" smtClean="0"/>
              <a:t>проти</a:t>
            </a:r>
            <a:r>
              <a:rPr lang="ru-RU" sz="1400" b="1" dirty="0" smtClean="0"/>
              <a:t> </a:t>
            </a:r>
            <a:r>
              <a:rPr lang="ru-RU" sz="1400" b="1" dirty="0" err="1" smtClean="0"/>
              <a:t>несправедливості</a:t>
            </a:r>
            <a:r>
              <a:rPr lang="ru-RU" sz="1400" b="1" dirty="0" smtClean="0"/>
              <a:t>, </a:t>
            </a:r>
            <a:r>
              <a:rPr lang="ru-RU" sz="1400" b="1" dirty="0" err="1" smtClean="0"/>
              <a:t>проти</a:t>
            </a:r>
            <a:r>
              <a:rPr lang="ru-RU" sz="1400" b="1" dirty="0" smtClean="0"/>
              <a:t> </a:t>
            </a:r>
            <a:r>
              <a:rPr lang="ru-RU" sz="1400" b="1" dirty="0" err="1" smtClean="0"/>
              <a:t>гноблення</a:t>
            </a:r>
            <a:r>
              <a:rPr lang="ru-RU" sz="1400" b="1" dirty="0" smtClean="0"/>
              <a:t> </a:t>
            </a:r>
            <a:r>
              <a:rPr lang="ru-RU" sz="1400" b="1" dirty="0" err="1" smtClean="0"/>
              <a:t>і</a:t>
            </a:r>
            <a:r>
              <a:rPr lang="ru-RU" sz="1400" b="1" dirty="0" smtClean="0"/>
              <a:t> </a:t>
            </a:r>
            <a:r>
              <a:rPr lang="ru-RU" sz="1400" b="1" dirty="0" err="1" smtClean="0"/>
              <a:t>експлуатації</a:t>
            </a:r>
            <a:r>
              <a:rPr lang="ru-RU" sz="1400" b="1" dirty="0" smtClean="0"/>
              <a:t> </a:t>
            </a:r>
            <a:r>
              <a:rPr lang="ru-RU" sz="1400" b="1" dirty="0" err="1" smtClean="0"/>
              <a:t>людини</a:t>
            </a:r>
            <a:r>
              <a:rPr lang="ru-RU" sz="1400" b="1" dirty="0" smtClean="0"/>
              <a:t> </a:t>
            </a:r>
            <a:r>
              <a:rPr lang="ru-RU" sz="1400" b="1" dirty="0" err="1" smtClean="0"/>
              <a:t>людиною</a:t>
            </a:r>
            <a:r>
              <a:rPr lang="ru-RU" sz="1400" b="1" dirty="0" smtClean="0"/>
              <a:t>, за мир, </a:t>
            </a:r>
            <a:r>
              <a:rPr lang="ru-RU" sz="1400" b="1" dirty="0" err="1" smtClean="0"/>
              <a:t>демократію</a:t>
            </a:r>
            <a:r>
              <a:rPr lang="ru-RU" sz="1400" b="1" dirty="0" smtClean="0"/>
              <a:t> </a:t>
            </a:r>
            <a:r>
              <a:rPr lang="ru-RU" sz="1400" b="1" dirty="0" err="1" smtClean="0"/>
              <a:t>і</a:t>
            </a:r>
            <a:r>
              <a:rPr lang="ru-RU" sz="1400" b="1" dirty="0" smtClean="0"/>
              <a:t> </a:t>
            </a:r>
            <a:r>
              <a:rPr lang="ru-RU" sz="1400" b="1" dirty="0" err="1" smtClean="0"/>
              <a:t>братерство</a:t>
            </a:r>
            <a:r>
              <a:rPr lang="ru-RU" sz="1400" b="1" dirty="0" smtClean="0"/>
              <a:t>.</a:t>
            </a:r>
            <a:br>
              <a:rPr lang="ru-RU" sz="1400" b="1" dirty="0" smtClean="0"/>
            </a:br>
            <a:r>
              <a:rPr lang="ru-RU" sz="1400" b="1" dirty="0" smtClean="0"/>
              <a:t>З </a:t>
            </a:r>
            <a:r>
              <a:rPr lang="ru-RU" sz="1400" b="1" dirty="0" err="1" smtClean="0"/>
              <a:t>любов'ю</a:t>
            </a:r>
            <a:r>
              <a:rPr lang="ru-RU" sz="1400" b="1" dirty="0" smtClean="0"/>
              <a:t> </a:t>
            </a:r>
            <a:r>
              <a:rPr lang="ru-RU" sz="1400" b="1" dirty="0" err="1" smtClean="0"/>
              <a:t>і</a:t>
            </a:r>
            <a:r>
              <a:rPr lang="ru-RU" sz="1400" b="1" dirty="0" smtClean="0"/>
              <a:t> </a:t>
            </a:r>
            <a:r>
              <a:rPr lang="ru-RU" sz="1400" b="1" dirty="0" err="1" smtClean="0"/>
              <a:t>шаною</a:t>
            </a:r>
            <a:r>
              <a:rPr lang="ru-RU" sz="1400" b="1" dirty="0" smtClean="0"/>
              <a:t> </a:t>
            </a:r>
            <a:r>
              <a:rPr lang="ru-RU" sz="1400" b="1" dirty="0" err="1" smtClean="0"/>
              <a:t>вимовляє</a:t>
            </a:r>
            <a:r>
              <a:rPr lang="ru-RU" sz="1400" b="1" dirty="0" smtClean="0"/>
              <a:t> все </a:t>
            </a:r>
            <a:r>
              <a:rPr lang="ru-RU" sz="1400" b="1" dirty="0" err="1" smtClean="0"/>
              <a:t>прогресивне</a:t>
            </a:r>
            <a:r>
              <a:rPr lang="ru-RU" sz="1400" b="1" dirty="0" smtClean="0"/>
              <a:t> </a:t>
            </a:r>
            <a:r>
              <a:rPr lang="ru-RU" sz="1400" b="1" dirty="0" err="1" smtClean="0"/>
              <a:t>людство</a:t>
            </a:r>
            <a:r>
              <a:rPr lang="ru-RU" sz="1400" b="1" dirty="0" smtClean="0"/>
              <a:t> </a:t>
            </a:r>
            <a:r>
              <a:rPr lang="ru-RU" sz="1400" b="1" dirty="0" err="1" smtClean="0"/>
              <a:t>ім'я</a:t>
            </a:r>
            <a:r>
              <a:rPr lang="ru-RU" sz="1400" b="1" dirty="0" smtClean="0"/>
              <a:t> </a:t>
            </a:r>
            <a:r>
              <a:rPr lang="ru-RU" sz="1400" b="1" dirty="0" err="1" smtClean="0"/>
              <a:t>Івана</a:t>
            </a:r>
            <a:r>
              <a:rPr lang="ru-RU" sz="1400" b="1" dirty="0" smtClean="0"/>
              <a:t> Франка, </a:t>
            </a:r>
            <a:r>
              <a:rPr lang="ru-RU" sz="1400" b="1" dirty="0" err="1" smtClean="0"/>
              <a:t>відзначаючи</a:t>
            </a:r>
            <a:r>
              <a:rPr lang="ru-RU" sz="1400" b="1" dirty="0" smtClean="0"/>
              <a:t> </a:t>
            </a:r>
            <a:r>
              <a:rPr lang="ru-RU" sz="1400" b="1" dirty="0" err="1" smtClean="0"/>
              <a:t>його</a:t>
            </a:r>
            <a:r>
              <a:rPr lang="ru-RU" sz="1400" b="1" dirty="0" smtClean="0"/>
              <a:t> </a:t>
            </a:r>
            <a:r>
              <a:rPr lang="ru-RU" sz="1400" b="1" dirty="0" err="1" smtClean="0"/>
              <a:t>черговий</a:t>
            </a:r>
            <a:r>
              <a:rPr lang="ru-RU" sz="1400" b="1" dirty="0" smtClean="0"/>
              <a:t> </a:t>
            </a:r>
            <a:r>
              <a:rPr lang="ru-RU" sz="1400" b="1" dirty="0" err="1" smtClean="0"/>
              <a:t>ювілей</a:t>
            </a:r>
            <a:r>
              <a:rPr lang="ru-RU" sz="1400" b="1" dirty="0" smtClean="0"/>
              <a:t>.</a:t>
            </a:r>
          </a:p>
          <a:p>
            <a:r>
              <a:rPr lang="ru-RU" sz="1400" b="1" dirty="0" err="1" smtClean="0"/>
              <a:t>Усі</a:t>
            </a:r>
            <a:r>
              <a:rPr lang="ru-RU" sz="1400" b="1" dirty="0" smtClean="0"/>
              <a:t>  ми </a:t>
            </a:r>
            <a:r>
              <a:rPr lang="ru-RU" sz="1400" b="1" dirty="0" err="1" smtClean="0"/>
              <a:t>вшановуємо</a:t>
            </a:r>
            <a:r>
              <a:rPr lang="ru-RU" sz="1400" b="1" dirty="0" smtClean="0"/>
              <a:t>  </a:t>
            </a:r>
            <a:r>
              <a:rPr lang="ru-RU" sz="1400" b="1" dirty="0" err="1" smtClean="0"/>
              <a:t>пам'ять</a:t>
            </a:r>
            <a:r>
              <a:rPr lang="ru-RU" sz="1400" b="1" dirty="0" smtClean="0"/>
              <a:t> </a:t>
            </a:r>
            <a:r>
              <a:rPr lang="ru-RU" sz="1400" b="1" dirty="0" err="1" smtClean="0"/>
              <a:t>Івана</a:t>
            </a:r>
            <a:r>
              <a:rPr lang="ru-RU" sz="1400" b="1" dirty="0" smtClean="0"/>
              <a:t> Франка, </a:t>
            </a:r>
            <a:r>
              <a:rPr lang="ru-RU" sz="1400" b="1" dirty="0" err="1" smtClean="0"/>
              <a:t>адже</a:t>
            </a:r>
            <a:r>
              <a:rPr lang="ru-RU" sz="1400" b="1" dirty="0" smtClean="0"/>
              <a:t> </a:t>
            </a:r>
            <a:r>
              <a:rPr lang="ru-RU" sz="1400" b="1" dirty="0" err="1" smtClean="0"/>
              <a:t>він</a:t>
            </a:r>
            <a:r>
              <a:rPr lang="ru-RU" sz="1400" b="1" dirty="0" smtClean="0"/>
              <a:t> </a:t>
            </a:r>
            <a:r>
              <a:rPr lang="ru-RU" sz="1400" b="1" dirty="0" err="1" smtClean="0"/>
              <a:t>був</a:t>
            </a:r>
            <a:r>
              <a:rPr lang="ru-RU" sz="1400" b="1" dirty="0" smtClean="0"/>
              <a:t> не </a:t>
            </a:r>
            <a:r>
              <a:rPr lang="ru-RU" sz="1400" b="1" dirty="0" err="1" smtClean="0"/>
              <a:t>лише</a:t>
            </a:r>
            <a:r>
              <a:rPr lang="ru-RU" sz="1400" b="1" dirty="0" smtClean="0"/>
              <a:t> великим </a:t>
            </a:r>
            <a:r>
              <a:rPr lang="ru-RU" sz="1400" b="1" dirty="0" err="1" smtClean="0"/>
              <a:t>письменником</a:t>
            </a:r>
            <a:r>
              <a:rPr lang="ru-RU" sz="1400" b="1" dirty="0" smtClean="0"/>
              <a:t>, а </a:t>
            </a:r>
            <a:r>
              <a:rPr lang="ru-RU" sz="1400" b="1" dirty="0" err="1" smtClean="0"/>
              <a:t>й</a:t>
            </a:r>
            <a:r>
              <a:rPr lang="ru-RU" sz="1400" b="1" dirty="0" smtClean="0"/>
              <a:t> великим </a:t>
            </a:r>
            <a:r>
              <a:rPr lang="ru-RU" sz="1400" b="1" dirty="0" err="1" smtClean="0"/>
              <a:t>вченим-мислителем</a:t>
            </a:r>
            <a:r>
              <a:rPr lang="ru-RU" sz="1400" b="1" dirty="0" smtClean="0"/>
              <a:t>, </a:t>
            </a:r>
            <a:r>
              <a:rPr lang="ru-RU" sz="1400" b="1" dirty="0" err="1" smtClean="0"/>
              <a:t>продовжувачем</a:t>
            </a:r>
            <a:r>
              <a:rPr lang="ru-RU" sz="1400" b="1" dirty="0" smtClean="0"/>
              <a:t> </a:t>
            </a:r>
            <a:r>
              <a:rPr lang="ru-RU" sz="1400" b="1" dirty="0" err="1" smtClean="0"/>
              <a:t>традицій</a:t>
            </a:r>
            <a:r>
              <a:rPr lang="ru-RU" sz="1400" b="1" dirty="0" smtClean="0"/>
              <a:t> </a:t>
            </a:r>
            <a:r>
              <a:rPr lang="ru-RU" sz="1400" b="1" dirty="0" err="1" smtClean="0"/>
              <a:t>Т.Шевченка</a:t>
            </a:r>
            <a:r>
              <a:rPr lang="ru-RU" sz="1400" b="1" dirty="0" smtClean="0"/>
              <a:t>.</a:t>
            </a:r>
            <a:endParaRPr lang="uk-UA" sz="1400" b="1" dirty="0"/>
          </a:p>
        </p:txBody>
      </p:sp>
      <p:pic>
        <p:nvPicPr>
          <p:cNvPr id="4" name="Рисунок 3" descr="http://www.newsmarket.com.ua/wp-content/uploads/2011/10/lr32azey.jpg"/>
          <p:cNvPicPr/>
          <p:nvPr/>
        </p:nvPicPr>
        <p:blipFill>
          <a:blip r:embed="rId2" cstate="print"/>
          <a:srcRect/>
          <a:stretch>
            <a:fillRect/>
          </a:stretch>
        </p:blipFill>
        <p:spPr bwMode="auto">
          <a:xfrm>
            <a:off x="4500562" y="4857760"/>
            <a:ext cx="3937050" cy="17859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 ПОЕТ, ПРОЗАЇК, ДРАМАТУРГПОЕТ, ПРОЗАЇК, ДРАМАТУРГ&#10; ПЕРЕКЛАДАЧ, ЖУРНАЛІСТ, ФІЛОСОФПЕРЕКЛАДАЧ, ЖУРНАЛІСТ, ФІЛОСОФ&#10; ФОЛЬКЛ..."/>
          <p:cNvPicPr>
            <a:picLocks noGrp="1"/>
          </p:cNvPicPr>
          <p:nvPr>
            <p:ph idx="1"/>
          </p:nvPr>
        </p:nvPicPr>
        <p:blipFill>
          <a:blip r:embed="rId2" cstate="print"/>
          <a:srcRect/>
          <a:stretch>
            <a:fillRect/>
          </a:stretch>
        </p:blipFill>
        <p:spPr bwMode="auto">
          <a:xfrm>
            <a:off x="251521" y="548680"/>
            <a:ext cx="5616623" cy="6048672"/>
          </a:xfrm>
          <a:prstGeom prst="rect">
            <a:avLst/>
          </a:prstGeom>
          <a:noFill/>
          <a:ln w="9525">
            <a:noFill/>
            <a:miter lim="800000"/>
            <a:headEnd/>
            <a:tailEnd/>
          </a:ln>
        </p:spPr>
      </p:pic>
      <p:pic>
        <p:nvPicPr>
          <p:cNvPr id="8" name="Рисунок 7" descr="Фон картинки фото рисунки: Картинки разделители скачать"/>
          <p:cNvPicPr/>
          <p:nvPr/>
        </p:nvPicPr>
        <p:blipFill>
          <a:blip r:embed="rId3" cstate="print"/>
          <a:srcRect/>
          <a:stretch>
            <a:fillRect/>
          </a:stretch>
        </p:blipFill>
        <p:spPr bwMode="auto">
          <a:xfrm>
            <a:off x="6084168" y="404664"/>
            <a:ext cx="2600325" cy="604867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Содержимое 2"/>
          <p:cNvSpPr>
            <a:spLocks noGrp="1"/>
          </p:cNvSpPr>
          <p:nvPr>
            <p:ph idx="1"/>
          </p:nvPr>
        </p:nvSpPr>
        <p:spPr>
          <a:xfrm>
            <a:off x="1500166" y="142852"/>
            <a:ext cx="7491434" cy="6500858"/>
          </a:xfrm>
        </p:spPr>
        <p:txBody>
          <a:bodyPr>
            <a:normAutofit fontScale="70000" lnSpcReduction="20000"/>
          </a:bodyPr>
          <a:lstStyle/>
          <a:p>
            <a:pPr algn="ctr"/>
            <a:r>
              <a:rPr lang="ru-RU" sz="2900" b="1" i="1" dirty="0" err="1" smtClean="0"/>
              <a:t>Цікаві</a:t>
            </a:r>
            <a:r>
              <a:rPr lang="ru-RU" sz="2900" b="1" i="1" dirty="0" smtClean="0"/>
              <a:t> </a:t>
            </a:r>
            <a:r>
              <a:rPr lang="ru-RU" sz="2900" b="1" i="1" dirty="0" err="1" smtClean="0"/>
              <a:t>факти</a:t>
            </a:r>
            <a:r>
              <a:rPr lang="ru-RU" sz="2900" b="1" i="1" dirty="0" smtClean="0"/>
              <a:t> та </a:t>
            </a:r>
            <a:r>
              <a:rPr lang="ru-RU" sz="2900" b="1" i="1" dirty="0" err="1" smtClean="0"/>
              <a:t>цифри</a:t>
            </a:r>
            <a:r>
              <a:rPr lang="ru-RU" sz="2900" b="1" i="1" dirty="0" smtClean="0"/>
              <a:t> </a:t>
            </a:r>
            <a:r>
              <a:rPr lang="ru-RU" sz="2900" b="1" i="1" dirty="0" err="1" smtClean="0"/>
              <a:t>з</a:t>
            </a:r>
            <a:r>
              <a:rPr lang="ru-RU" sz="2900" b="1" i="1" dirty="0" smtClean="0"/>
              <a:t> </a:t>
            </a:r>
            <a:r>
              <a:rPr lang="ru-RU" sz="2900" b="1" i="1" dirty="0" err="1" smtClean="0"/>
              <a:t>літературної</a:t>
            </a:r>
            <a:r>
              <a:rPr lang="ru-RU" sz="2900" b="1" i="1" dirty="0" smtClean="0"/>
              <a:t> </a:t>
            </a:r>
            <a:r>
              <a:rPr lang="ru-RU" sz="2900" b="1" i="1" dirty="0" err="1" smtClean="0"/>
              <a:t>творчості</a:t>
            </a:r>
            <a:r>
              <a:rPr lang="ru-RU" sz="2900" b="1" i="1" dirty="0" smtClean="0"/>
              <a:t> Франка</a:t>
            </a:r>
          </a:p>
          <a:p>
            <a:r>
              <a:rPr lang="ru-RU" sz="1600" dirty="0" smtClean="0"/>
              <a:t> </a:t>
            </a:r>
            <a:r>
              <a:rPr lang="ru-RU" sz="1800" dirty="0" err="1" smtClean="0"/>
              <a:t>Найраніший</a:t>
            </a:r>
            <a:r>
              <a:rPr lang="ru-RU" sz="1800" dirty="0" smtClean="0"/>
              <a:t> </a:t>
            </a:r>
            <a:r>
              <a:rPr lang="ru-RU" sz="1800" dirty="0" err="1" smtClean="0"/>
              <a:t>вірш</a:t>
            </a:r>
            <a:r>
              <a:rPr lang="ru-RU" sz="1800" dirty="0" smtClean="0"/>
              <a:t> написаний у 15 </a:t>
            </a:r>
            <a:r>
              <a:rPr lang="ru-RU" sz="1800" dirty="0" err="1" smtClean="0"/>
              <a:t>років</a:t>
            </a:r>
            <a:r>
              <a:rPr lang="ru-RU" sz="1800" dirty="0" smtClean="0"/>
              <a:t> (</a:t>
            </a:r>
            <a:r>
              <a:rPr lang="ru-RU" sz="1800" dirty="0" err="1" smtClean="0"/>
              <a:t>Великдень</a:t>
            </a:r>
            <a:r>
              <a:rPr lang="ru-RU" sz="1800" dirty="0" smtClean="0"/>
              <a:t>, 1871).</a:t>
            </a:r>
          </a:p>
          <a:p>
            <a:r>
              <a:rPr lang="ru-RU" sz="1800" dirty="0" smtClean="0"/>
              <a:t>– </a:t>
            </a:r>
            <a:r>
              <a:rPr lang="ru-RU" sz="1800" dirty="0" err="1" smtClean="0"/>
              <a:t>Перші</a:t>
            </a:r>
            <a:r>
              <a:rPr lang="ru-RU" sz="1800" dirty="0" smtClean="0"/>
              <a:t> </a:t>
            </a:r>
            <a:r>
              <a:rPr lang="ru-RU" sz="1800" dirty="0" err="1" smtClean="0"/>
              <a:t>публікації</a:t>
            </a:r>
            <a:r>
              <a:rPr lang="ru-RU" sz="1800" dirty="0" smtClean="0"/>
              <a:t> у </a:t>
            </a:r>
            <a:r>
              <a:rPr lang="ru-RU" sz="1800" dirty="0" err="1" smtClean="0"/>
              <a:t>пресі</a:t>
            </a:r>
            <a:r>
              <a:rPr lang="ru-RU" sz="1800" dirty="0" smtClean="0"/>
              <a:t> – </a:t>
            </a:r>
            <a:r>
              <a:rPr lang="ru-RU" sz="1800" dirty="0" err="1" smtClean="0"/>
              <a:t>у</a:t>
            </a:r>
            <a:r>
              <a:rPr lang="ru-RU" sz="1800" dirty="0" smtClean="0"/>
              <a:t> 18 </a:t>
            </a:r>
            <a:r>
              <a:rPr lang="ru-RU" sz="1800" dirty="0" err="1" smtClean="0"/>
              <a:t>років</a:t>
            </a:r>
            <a:r>
              <a:rPr lang="ru-RU" sz="1800" dirty="0" smtClean="0"/>
              <a:t> (журнал «Друг», 1874).</a:t>
            </a:r>
          </a:p>
          <a:p>
            <a:r>
              <a:rPr lang="ru-RU" sz="1800" dirty="0" smtClean="0"/>
              <a:t>– Перша </a:t>
            </a:r>
            <a:r>
              <a:rPr lang="ru-RU" sz="1800" dirty="0" err="1" smtClean="0"/>
              <a:t>поетична</a:t>
            </a:r>
            <a:r>
              <a:rPr lang="ru-RU" sz="1800" dirty="0" smtClean="0"/>
              <a:t> </a:t>
            </a:r>
            <a:r>
              <a:rPr lang="ru-RU" sz="1800" dirty="0" err="1" smtClean="0"/>
              <a:t>збірка</a:t>
            </a:r>
            <a:r>
              <a:rPr lang="ru-RU" sz="1800" dirty="0" smtClean="0"/>
              <a:t> – у 20 </a:t>
            </a:r>
            <a:r>
              <a:rPr lang="ru-RU" sz="1800" dirty="0" err="1" smtClean="0"/>
              <a:t>років</a:t>
            </a:r>
            <a:r>
              <a:rPr lang="ru-RU" sz="1800" dirty="0" smtClean="0"/>
              <a:t> «</a:t>
            </a:r>
            <a:r>
              <a:rPr lang="ru-RU" sz="1800" dirty="0" err="1" smtClean="0"/>
              <a:t>Баляди</a:t>
            </a:r>
            <a:r>
              <a:rPr lang="ru-RU" sz="1800" dirty="0" smtClean="0"/>
              <a:t> </a:t>
            </a:r>
            <a:r>
              <a:rPr lang="ru-RU" sz="1800" dirty="0" err="1" smtClean="0"/>
              <a:t>і</a:t>
            </a:r>
            <a:r>
              <a:rPr lang="ru-RU" sz="1800" dirty="0" smtClean="0"/>
              <a:t> </a:t>
            </a:r>
            <a:r>
              <a:rPr lang="ru-RU" sz="1800" dirty="0" err="1" smtClean="0"/>
              <a:t>розкази</a:t>
            </a:r>
            <a:r>
              <a:rPr lang="ru-RU" sz="1800" dirty="0" smtClean="0"/>
              <a:t>».</a:t>
            </a:r>
          </a:p>
          <a:p>
            <a:r>
              <a:rPr lang="ru-RU" sz="1800" dirty="0" smtClean="0"/>
              <a:t>– Знав 20 </a:t>
            </a:r>
            <a:r>
              <a:rPr lang="ru-RU" sz="1800" dirty="0" err="1" smtClean="0"/>
              <a:t>мов</a:t>
            </a:r>
            <a:r>
              <a:rPr lang="ru-RU" sz="1800" dirty="0" smtClean="0"/>
              <a:t>.</a:t>
            </a:r>
          </a:p>
          <a:p>
            <a:r>
              <a:rPr lang="ru-RU" sz="1800" dirty="0" smtClean="0"/>
              <a:t>– Писав 5-ма </a:t>
            </a:r>
            <a:r>
              <a:rPr lang="ru-RU" sz="1800" dirty="0" err="1" smtClean="0"/>
              <a:t>мовами</a:t>
            </a:r>
            <a:r>
              <a:rPr lang="ru-RU" sz="1800" dirty="0" smtClean="0"/>
              <a:t>  – </a:t>
            </a:r>
            <a:r>
              <a:rPr lang="ru-RU" sz="1800" dirty="0" err="1" smtClean="0"/>
              <a:t>українська</a:t>
            </a:r>
            <a:r>
              <a:rPr lang="ru-RU" sz="1800" dirty="0" smtClean="0"/>
              <a:t>, </a:t>
            </a:r>
            <a:r>
              <a:rPr lang="ru-RU" sz="1800" dirty="0" err="1" smtClean="0"/>
              <a:t>російська</a:t>
            </a:r>
            <a:r>
              <a:rPr lang="ru-RU" sz="1800" dirty="0" smtClean="0"/>
              <a:t>, </a:t>
            </a:r>
            <a:r>
              <a:rPr lang="ru-RU" sz="1800" dirty="0" err="1" smtClean="0"/>
              <a:t>німецька</a:t>
            </a:r>
            <a:r>
              <a:rPr lang="ru-RU" sz="1800" dirty="0" smtClean="0"/>
              <a:t>, </a:t>
            </a:r>
            <a:r>
              <a:rPr lang="ru-RU" sz="1800" dirty="0" err="1" smtClean="0"/>
              <a:t>польська</a:t>
            </a:r>
            <a:r>
              <a:rPr lang="ru-RU" sz="1800" dirty="0" smtClean="0"/>
              <a:t>, </a:t>
            </a:r>
            <a:r>
              <a:rPr lang="ru-RU" sz="1800" dirty="0" err="1" smtClean="0"/>
              <a:t>болгарська</a:t>
            </a:r>
            <a:r>
              <a:rPr lang="ru-RU" sz="1800" dirty="0" smtClean="0"/>
              <a:t>.</a:t>
            </a:r>
          </a:p>
          <a:p>
            <a:r>
              <a:rPr lang="ru-RU" sz="1800" dirty="0" err="1" smtClean="0"/>
              <a:t>Мав</a:t>
            </a:r>
            <a:r>
              <a:rPr lang="ru-RU" sz="1800" dirty="0" smtClean="0"/>
              <a:t> 100 </a:t>
            </a:r>
            <a:r>
              <a:rPr lang="ru-RU" sz="1800" dirty="0" err="1" smtClean="0"/>
              <a:t>псевдонівмів</a:t>
            </a:r>
            <a:r>
              <a:rPr lang="ru-RU" sz="1800" dirty="0" smtClean="0"/>
              <a:t> – </a:t>
            </a:r>
            <a:r>
              <a:rPr lang="ru-RU" sz="1800" dirty="0" err="1" smtClean="0"/>
              <a:t>Джеджалик</a:t>
            </a:r>
            <a:r>
              <a:rPr lang="ru-RU" sz="1800" dirty="0" smtClean="0"/>
              <a:t>, Мирон, Мирон Сторож, Мирон Ковалишин, Руслан, </a:t>
            </a:r>
            <a:r>
              <a:rPr lang="ru-RU" sz="1800" dirty="0" err="1" smtClean="0"/>
              <a:t>Іван</a:t>
            </a:r>
            <a:r>
              <a:rPr lang="ru-RU" sz="1800" dirty="0" smtClean="0"/>
              <a:t> </a:t>
            </a:r>
            <a:r>
              <a:rPr lang="ru-RU" sz="1800" dirty="0" err="1" smtClean="0"/>
              <a:t>Живий</a:t>
            </a:r>
            <a:r>
              <a:rPr lang="ru-RU" sz="1800" dirty="0" smtClean="0"/>
              <a:t>.</a:t>
            </a:r>
          </a:p>
          <a:p>
            <a:r>
              <a:rPr lang="ru-RU" sz="1800" dirty="0" smtClean="0"/>
              <a:t>Франко </a:t>
            </a:r>
            <a:r>
              <a:rPr lang="ru-RU" sz="1800" dirty="0" err="1" smtClean="0"/>
              <a:t>рівнявся</a:t>
            </a:r>
            <a:r>
              <a:rPr lang="ru-RU" sz="1800" dirty="0" smtClean="0"/>
              <a:t> на </a:t>
            </a:r>
            <a:r>
              <a:rPr lang="ru-RU" sz="1800" dirty="0" err="1" smtClean="0"/>
              <a:t>Еміля</a:t>
            </a:r>
            <a:r>
              <a:rPr lang="ru-RU" sz="1800" dirty="0" smtClean="0"/>
              <a:t> Золя. </a:t>
            </a:r>
            <a:r>
              <a:rPr lang="ru-RU" sz="1800" dirty="0" err="1" smtClean="0"/>
              <a:t>Франковий</a:t>
            </a:r>
            <a:r>
              <a:rPr lang="ru-RU" sz="1800" dirty="0" smtClean="0"/>
              <a:t> </a:t>
            </a:r>
            <a:r>
              <a:rPr lang="ru-RU" sz="1800" dirty="0" err="1" smtClean="0"/>
              <a:t>науковий</a:t>
            </a:r>
            <a:r>
              <a:rPr lang="ru-RU" sz="1800" dirty="0" smtClean="0"/>
              <a:t> </a:t>
            </a:r>
            <a:r>
              <a:rPr lang="ru-RU" sz="1800" dirty="0" err="1" smtClean="0"/>
              <a:t>реалізм</a:t>
            </a:r>
            <a:r>
              <a:rPr lang="ru-RU" sz="1800" dirty="0" smtClean="0"/>
              <a:t> </a:t>
            </a:r>
            <a:r>
              <a:rPr lang="ru-RU" sz="1800" dirty="0" err="1" smtClean="0"/>
              <a:t>інспірований</a:t>
            </a:r>
            <a:r>
              <a:rPr lang="ru-RU" sz="1800" dirty="0" smtClean="0"/>
              <a:t> </a:t>
            </a:r>
            <a:r>
              <a:rPr lang="ru-RU" sz="1800" dirty="0" err="1" smtClean="0"/>
              <a:t>творчістю</a:t>
            </a:r>
            <a:r>
              <a:rPr lang="ru-RU" sz="1800" dirty="0" smtClean="0"/>
              <a:t> </a:t>
            </a:r>
            <a:r>
              <a:rPr lang="ru-RU" sz="1800" dirty="0" err="1" smtClean="0"/>
              <a:t>відомого</a:t>
            </a:r>
            <a:r>
              <a:rPr lang="ru-RU" sz="1800" dirty="0" smtClean="0"/>
              <a:t> француза.</a:t>
            </a:r>
          </a:p>
          <a:p>
            <a:r>
              <a:rPr lang="ru-RU" sz="1800" dirty="0" smtClean="0"/>
              <a:t>Франко писав </a:t>
            </a:r>
            <a:r>
              <a:rPr lang="ru-RU" sz="1800" dirty="0" err="1" smtClean="0"/>
              <a:t>детективи</a:t>
            </a:r>
            <a:r>
              <a:rPr lang="ru-RU" sz="1800" dirty="0" smtClean="0"/>
              <a:t> – «На </a:t>
            </a:r>
            <a:r>
              <a:rPr lang="ru-RU" sz="1800" dirty="0" err="1" smtClean="0"/>
              <a:t>дні</a:t>
            </a:r>
            <a:r>
              <a:rPr lang="ru-RU" sz="1800" dirty="0" smtClean="0"/>
              <a:t>», «</a:t>
            </a:r>
            <a:r>
              <a:rPr lang="ru-RU" sz="1800" dirty="0" err="1" smtClean="0"/>
              <a:t>Основи</a:t>
            </a:r>
            <a:r>
              <a:rPr lang="ru-RU" sz="1800" dirty="0" smtClean="0"/>
              <a:t> </a:t>
            </a:r>
            <a:r>
              <a:rPr lang="ru-RU" sz="1800" dirty="0" err="1" smtClean="0"/>
              <a:t>супільности</a:t>
            </a:r>
            <a:r>
              <a:rPr lang="ru-RU" sz="1800" dirty="0" smtClean="0"/>
              <a:t>», «Для </a:t>
            </a:r>
            <a:r>
              <a:rPr lang="ru-RU" sz="1800" dirty="0" err="1" smtClean="0"/>
              <a:t>домашнього</a:t>
            </a:r>
            <a:r>
              <a:rPr lang="ru-RU" sz="1800" dirty="0" smtClean="0"/>
              <a:t> огнища».</a:t>
            </a:r>
          </a:p>
          <a:p>
            <a:r>
              <a:rPr lang="ru-RU" sz="1800" dirty="0" err="1" smtClean="0"/>
              <a:t>Він</a:t>
            </a:r>
            <a:r>
              <a:rPr lang="ru-RU" sz="1800" dirty="0" smtClean="0"/>
              <a:t> </a:t>
            </a:r>
            <a:r>
              <a:rPr lang="ru-RU" sz="1800" dirty="0" err="1" smtClean="0"/>
              <a:t>також</a:t>
            </a:r>
            <a:r>
              <a:rPr lang="ru-RU" sz="1800" dirty="0" smtClean="0"/>
              <a:t> писав </a:t>
            </a:r>
            <a:r>
              <a:rPr lang="ru-RU" sz="1800" dirty="0" err="1" smtClean="0"/>
              <a:t>історична</a:t>
            </a:r>
            <a:r>
              <a:rPr lang="ru-RU" sz="1800" dirty="0" smtClean="0"/>
              <a:t> прозу. </a:t>
            </a:r>
            <a:r>
              <a:rPr lang="ru-RU" sz="1800" dirty="0" err="1" smtClean="0"/>
              <a:t>Це</a:t>
            </a:r>
            <a:r>
              <a:rPr lang="ru-RU" sz="1800" dirty="0" smtClean="0"/>
              <a:t> </a:t>
            </a:r>
            <a:r>
              <a:rPr lang="ru-RU" sz="1800" dirty="0" err="1" smtClean="0"/>
              <a:t>була</a:t>
            </a:r>
            <a:r>
              <a:rPr lang="ru-RU" sz="1800" dirty="0" smtClean="0"/>
              <a:t> не </a:t>
            </a:r>
            <a:r>
              <a:rPr lang="ru-RU" sz="1800" dirty="0" err="1" smtClean="0"/>
              <a:t>стільки</a:t>
            </a:r>
            <a:r>
              <a:rPr lang="ru-RU" sz="1800" dirty="0" smtClean="0"/>
              <a:t> </a:t>
            </a:r>
            <a:r>
              <a:rPr lang="ru-RU" sz="1800" dirty="0" err="1" smtClean="0"/>
              <a:t>історична</a:t>
            </a:r>
            <a:r>
              <a:rPr lang="ru-RU" sz="1800" dirty="0" smtClean="0"/>
              <a:t> проза, а </a:t>
            </a:r>
            <a:r>
              <a:rPr lang="ru-RU" sz="1800" dirty="0" err="1" smtClean="0"/>
              <a:t>історична</a:t>
            </a:r>
            <a:r>
              <a:rPr lang="ru-RU" sz="1800" dirty="0" smtClean="0"/>
              <a:t> </a:t>
            </a:r>
            <a:r>
              <a:rPr lang="ru-RU" sz="1800" dirty="0" err="1" smtClean="0"/>
              <a:t>візія</a:t>
            </a:r>
            <a:r>
              <a:rPr lang="ru-RU" sz="1800" dirty="0" smtClean="0"/>
              <a:t> Франка. </a:t>
            </a:r>
            <a:r>
              <a:rPr lang="ru-RU" sz="1800" dirty="0" err="1" smtClean="0"/>
              <a:t>Він</a:t>
            </a:r>
            <a:r>
              <a:rPr lang="ru-RU" sz="1800" dirty="0" smtClean="0"/>
              <a:t> писав не про те як </a:t>
            </a:r>
            <a:r>
              <a:rPr lang="ru-RU" sz="1800" dirty="0" err="1" smtClean="0"/>
              <a:t>було</a:t>
            </a:r>
            <a:r>
              <a:rPr lang="ru-RU" sz="1800" dirty="0" smtClean="0"/>
              <a:t>, а про те, як могло </a:t>
            </a:r>
            <a:r>
              <a:rPr lang="ru-RU" sz="1800" dirty="0" err="1" smtClean="0"/>
              <a:t>би</a:t>
            </a:r>
            <a:r>
              <a:rPr lang="ru-RU" sz="1800" dirty="0" smtClean="0"/>
              <a:t> бути.</a:t>
            </a:r>
          </a:p>
          <a:p>
            <a:r>
              <a:rPr lang="ru-RU" sz="1800" dirty="0" err="1" smtClean="0"/>
              <a:t>Також</a:t>
            </a:r>
            <a:r>
              <a:rPr lang="ru-RU" sz="1800" dirty="0" smtClean="0"/>
              <a:t> Франко </a:t>
            </a:r>
            <a:r>
              <a:rPr lang="ru-RU" sz="1800" dirty="0" err="1" smtClean="0"/>
              <a:t>знайшов</a:t>
            </a:r>
            <a:r>
              <a:rPr lang="ru-RU" sz="1800" dirty="0" smtClean="0"/>
              <a:t> себе, як </a:t>
            </a:r>
            <a:r>
              <a:rPr lang="ru-RU" sz="1800" dirty="0" err="1" smtClean="0"/>
              <a:t>прозаїк</a:t>
            </a:r>
            <a:r>
              <a:rPr lang="ru-RU" sz="1800" dirty="0" smtClean="0"/>
              <a:t> у </a:t>
            </a:r>
            <a:r>
              <a:rPr lang="ru-RU" sz="1800" dirty="0" err="1" smtClean="0"/>
              <a:t>стилі</a:t>
            </a:r>
            <a:r>
              <a:rPr lang="ru-RU" sz="1800" dirty="0" smtClean="0"/>
              <a:t> </a:t>
            </a:r>
            <a:r>
              <a:rPr lang="ru-RU" sz="1800" dirty="0" err="1" smtClean="0"/>
              <a:t>філософськосимволічної</a:t>
            </a:r>
            <a:r>
              <a:rPr lang="ru-RU" sz="1800" dirty="0" smtClean="0"/>
              <a:t> </a:t>
            </a:r>
            <a:r>
              <a:rPr lang="ru-RU" sz="1800" dirty="0" err="1" smtClean="0"/>
              <a:t>прози</a:t>
            </a:r>
            <a:r>
              <a:rPr lang="ru-RU" sz="1800" dirty="0" smtClean="0"/>
              <a:t>. </a:t>
            </a:r>
          </a:p>
          <a:p>
            <a:r>
              <a:rPr lang="uk-UA" sz="1800" dirty="0" smtClean="0"/>
              <a:t>Літературний доробок Франка складає: 6 тисяч творів – 100 томів, 10 поетичних збірок, 1 збірка поем, 10 творів великої пози, 100 творів малої прози, 3 000 наукових та публіцистичних текстів різних сфер життя, 200 перекладів, 14 мов, 37 національних літератур, 220 окремих видань (книжок і брошур), 60 збірок оригінальних і перекладених творів різних жанрів </a:t>
            </a:r>
            <a:endParaRPr lang="en-US" sz="1800" dirty="0" smtClean="0"/>
          </a:p>
          <a:p>
            <a:r>
              <a:rPr lang="ru-RU" sz="1800" dirty="0" err="1" smtClean="0"/>
              <a:t>Кожних</a:t>
            </a:r>
            <a:r>
              <a:rPr lang="ru-RU" sz="1800" dirty="0" smtClean="0"/>
              <a:t> два </a:t>
            </a:r>
            <a:r>
              <a:rPr lang="ru-RU" sz="1800" dirty="0" err="1" smtClean="0"/>
              <a:t>дні</a:t>
            </a:r>
            <a:r>
              <a:rPr lang="ru-RU" sz="1800" dirty="0" smtClean="0"/>
              <a:t> </a:t>
            </a:r>
            <a:r>
              <a:rPr lang="ru-RU" sz="1800" dirty="0" err="1" smtClean="0"/>
              <a:t>з-під</a:t>
            </a:r>
            <a:r>
              <a:rPr lang="ru-RU" sz="1800" dirty="0" smtClean="0"/>
              <a:t> пера </a:t>
            </a:r>
            <a:r>
              <a:rPr lang="ru-RU" sz="1800" dirty="0" err="1" smtClean="0"/>
              <a:t>письменника</a:t>
            </a:r>
            <a:r>
              <a:rPr lang="ru-RU" sz="1800" dirty="0" smtClean="0"/>
              <a:t> </a:t>
            </a:r>
            <a:r>
              <a:rPr lang="en-US" sz="1800" dirty="0" smtClean="0"/>
              <a:t> </a:t>
            </a:r>
            <a:r>
              <a:rPr lang="ru-RU" sz="1800" dirty="0" err="1" smtClean="0"/>
              <a:t>виходив</a:t>
            </a:r>
            <a:r>
              <a:rPr lang="ru-RU" sz="1800" dirty="0" smtClean="0"/>
              <a:t> </a:t>
            </a:r>
            <a:r>
              <a:rPr lang="ru-RU" sz="1800" dirty="0" err="1" smtClean="0"/>
              <a:t>новий</a:t>
            </a:r>
            <a:r>
              <a:rPr lang="ru-RU" sz="1800" dirty="0" smtClean="0"/>
              <a:t> </a:t>
            </a:r>
            <a:r>
              <a:rPr lang="ru-RU" sz="1800" dirty="0" err="1" smtClean="0"/>
              <a:t>твір</a:t>
            </a:r>
            <a:r>
              <a:rPr lang="ru-RU" sz="1800" dirty="0" smtClean="0"/>
              <a:t>, </a:t>
            </a:r>
            <a:r>
              <a:rPr lang="ru-RU" sz="1800" dirty="0" err="1" smtClean="0"/>
              <a:t>який</a:t>
            </a:r>
            <a:r>
              <a:rPr lang="ru-RU" sz="1800" dirty="0" smtClean="0"/>
              <a:t> </a:t>
            </a:r>
            <a:r>
              <a:rPr lang="ru-RU" sz="1800" dirty="0" err="1" smtClean="0"/>
              <a:t>міг</a:t>
            </a:r>
            <a:r>
              <a:rPr lang="ru-RU" sz="1800" dirty="0" smtClean="0"/>
              <a:t> бути </a:t>
            </a:r>
            <a:r>
              <a:rPr lang="ru-RU" sz="1800" dirty="0" err="1" smtClean="0"/>
              <a:t>віршем</a:t>
            </a:r>
            <a:r>
              <a:rPr lang="ru-RU" sz="1800" dirty="0" smtClean="0"/>
              <a:t> </a:t>
            </a:r>
            <a:r>
              <a:rPr lang="ru-RU" sz="1800" dirty="0" err="1" smtClean="0"/>
              <a:t>чи</a:t>
            </a:r>
            <a:r>
              <a:rPr lang="ru-RU" sz="1800" dirty="0" smtClean="0"/>
              <a:t> </a:t>
            </a:r>
            <a:r>
              <a:rPr lang="ru-RU" sz="1800" dirty="0" err="1" smtClean="0"/>
              <a:t>новелою</a:t>
            </a:r>
            <a:r>
              <a:rPr lang="ru-RU" sz="1800" dirty="0" smtClean="0"/>
              <a:t>, </a:t>
            </a:r>
            <a:r>
              <a:rPr lang="ru-RU" sz="1800" dirty="0" err="1" smtClean="0"/>
              <a:t>або</a:t>
            </a:r>
            <a:r>
              <a:rPr lang="ru-RU" sz="1800" dirty="0" smtClean="0"/>
              <a:t> </a:t>
            </a:r>
            <a:r>
              <a:rPr lang="ru-RU" sz="1800" dirty="0" err="1" smtClean="0"/>
              <a:t>й</a:t>
            </a:r>
            <a:r>
              <a:rPr lang="ru-RU" sz="1800" dirty="0" smtClean="0"/>
              <a:t> </a:t>
            </a:r>
            <a:r>
              <a:rPr lang="ru-RU" sz="1800" dirty="0" err="1" smtClean="0"/>
              <a:t>повістю</a:t>
            </a:r>
            <a:r>
              <a:rPr lang="ru-RU" sz="1800" dirty="0" smtClean="0"/>
              <a:t>, романом </a:t>
            </a:r>
            <a:r>
              <a:rPr lang="ru-RU" sz="1800" dirty="0" err="1" smtClean="0"/>
              <a:t>чи</a:t>
            </a:r>
            <a:r>
              <a:rPr lang="ru-RU" sz="1800" dirty="0" smtClean="0"/>
              <a:t> </a:t>
            </a:r>
            <a:r>
              <a:rPr lang="ru-RU" sz="1800" dirty="0" err="1" smtClean="0"/>
              <a:t>монографією</a:t>
            </a:r>
            <a:r>
              <a:rPr lang="ru-RU" sz="1800" dirty="0" smtClean="0"/>
              <a:t>. За час </a:t>
            </a:r>
            <a:r>
              <a:rPr lang="ru-RU" sz="1800" dirty="0" err="1" smtClean="0"/>
              <a:t>активної</a:t>
            </a:r>
            <a:r>
              <a:rPr lang="ru-RU" sz="1800" dirty="0" smtClean="0"/>
              <a:t> </a:t>
            </a:r>
            <a:r>
              <a:rPr lang="ru-RU" sz="1800" dirty="0" err="1" smtClean="0"/>
              <a:t>творчої</a:t>
            </a:r>
            <a:r>
              <a:rPr lang="ru-RU" sz="1800" dirty="0" smtClean="0"/>
              <a:t> </a:t>
            </a:r>
            <a:r>
              <a:rPr lang="ru-RU" sz="1800" dirty="0" err="1" smtClean="0"/>
              <a:t>діяльності</a:t>
            </a:r>
            <a:r>
              <a:rPr lang="ru-RU" sz="1800" dirty="0" smtClean="0"/>
              <a:t> Франка в </a:t>
            </a:r>
            <a:r>
              <a:rPr lang="ru-RU" sz="1800" dirty="0" err="1" smtClean="0"/>
              <a:t>нього</a:t>
            </a:r>
            <a:r>
              <a:rPr lang="ru-RU" sz="1800" dirty="0" smtClean="0"/>
              <a:t> </a:t>
            </a:r>
            <a:r>
              <a:rPr lang="ru-RU" sz="1800" dirty="0" err="1" smtClean="0"/>
              <a:t>вийшло</a:t>
            </a:r>
            <a:r>
              <a:rPr lang="ru-RU" sz="1800" dirty="0" smtClean="0"/>
              <a:t> 220 </a:t>
            </a:r>
            <a:r>
              <a:rPr lang="ru-RU" sz="1800" dirty="0" err="1" smtClean="0"/>
              <a:t>окремих</a:t>
            </a:r>
            <a:r>
              <a:rPr lang="ru-RU" sz="1800" dirty="0" smtClean="0"/>
              <a:t> </a:t>
            </a:r>
            <a:r>
              <a:rPr lang="ru-RU" sz="1800" dirty="0" err="1" smtClean="0"/>
              <a:t>видань</a:t>
            </a:r>
            <a:r>
              <a:rPr lang="ru-RU" sz="1800" dirty="0" smtClean="0"/>
              <a:t>, </a:t>
            </a:r>
            <a:r>
              <a:rPr lang="ru-RU" sz="1800" dirty="0" err="1" smtClean="0"/>
              <a:t>це</a:t>
            </a:r>
            <a:r>
              <a:rPr lang="ru-RU" sz="1800" dirty="0" smtClean="0"/>
              <a:t> </a:t>
            </a:r>
            <a:r>
              <a:rPr lang="ru-RU" sz="1800" dirty="0" err="1" smtClean="0"/>
              <a:t>означає</a:t>
            </a:r>
            <a:r>
              <a:rPr lang="ru-RU" sz="1800" dirty="0" smtClean="0"/>
              <a:t>, </a:t>
            </a:r>
            <a:r>
              <a:rPr lang="ru-RU" sz="1800" dirty="0" err="1" smtClean="0"/>
              <a:t>що</a:t>
            </a:r>
            <a:r>
              <a:rPr lang="ru-RU" sz="1800" dirty="0" smtClean="0"/>
              <a:t> кожного року Франко </a:t>
            </a:r>
            <a:r>
              <a:rPr lang="ru-RU" sz="1800" dirty="0" err="1" smtClean="0"/>
              <a:t>видавав</a:t>
            </a:r>
            <a:r>
              <a:rPr lang="ru-RU" sz="1800" dirty="0" smtClean="0"/>
              <a:t> 5-6 </a:t>
            </a:r>
            <a:r>
              <a:rPr lang="ru-RU" sz="1800" dirty="0" err="1" smtClean="0"/>
              <a:t>книжок</a:t>
            </a:r>
            <a:r>
              <a:rPr lang="ru-RU" sz="1800" dirty="0" smtClean="0"/>
              <a:t>. </a:t>
            </a:r>
            <a:endParaRPr lang="en-US" sz="1800" dirty="0" smtClean="0"/>
          </a:p>
          <a:p>
            <a:r>
              <a:rPr lang="ru-RU" sz="1800" dirty="0" err="1" smtClean="0"/>
              <a:t>Серед</a:t>
            </a:r>
            <a:r>
              <a:rPr lang="ru-RU" sz="1800" dirty="0" smtClean="0"/>
              <a:t> </a:t>
            </a:r>
            <a:r>
              <a:rPr lang="ru-RU" sz="1800" dirty="0" err="1" smtClean="0"/>
              <a:t>сучасних</a:t>
            </a:r>
            <a:r>
              <a:rPr lang="ru-RU" sz="1800" dirty="0" smtClean="0"/>
              <a:t> </a:t>
            </a:r>
            <a:r>
              <a:rPr lang="ru-RU" sz="1800" dirty="0" err="1" smtClean="0"/>
              <a:t>письменників</a:t>
            </a:r>
            <a:r>
              <a:rPr lang="ru-RU" sz="1800" dirty="0" smtClean="0"/>
              <a:t> таких </a:t>
            </a:r>
            <a:r>
              <a:rPr lang="ru-RU" sz="1800" dirty="0" err="1" smtClean="0"/>
              <a:t>титанів</a:t>
            </a:r>
            <a:r>
              <a:rPr lang="ru-RU" sz="1800" dirty="0" smtClean="0"/>
              <a:t> </a:t>
            </a:r>
            <a:r>
              <a:rPr lang="ru-RU" sz="1800" dirty="0" err="1" smtClean="0"/>
              <a:t>немає</a:t>
            </a:r>
            <a:r>
              <a:rPr lang="ru-RU" sz="1800" dirty="0" smtClean="0"/>
              <a:t>, а </a:t>
            </a:r>
            <a:r>
              <a:rPr lang="ru-RU" sz="1800" dirty="0" err="1" smtClean="0"/>
              <a:t>колосальна</a:t>
            </a:r>
            <a:r>
              <a:rPr lang="ru-RU" sz="1800" dirty="0" smtClean="0"/>
              <a:t> </a:t>
            </a:r>
            <a:r>
              <a:rPr lang="ru-RU" sz="1800" dirty="0" err="1" smtClean="0"/>
              <a:t>працездатність</a:t>
            </a:r>
            <a:r>
              <a:rPr lang="ru-RU" sz="1800" dirty="0" smtClean="0"/>
              <a:t> Франка просто </a:t>
            </a:r>
            <a:r>
              <a:rPr lang="ru-RU" sz="1800" dirty="0" err="1" smtClean="0"/>
              <a:t>вражає</a:t>
            </a:r>
            <a:r>
              <a:rPr lang="ru-RU" sz="1800" dirty="0" smtClean="0"/>
              <a:t>. </a:t>
            </a:r>
            <a:r>
              <a:rPr lang="uk-UA" sz="1800" dirty="0" smtClean="0"/>
              <a:t>Іван Франко – поет – автор 10 прижиттєвих книг віршів, до складу яких увійшло понад півтисячі окремих творів. Багатий творчий доробок – близько півсотні творів складають поеми. Окрім того, Франко – автор своєрідних антологій поетичних переспівів-варіацій. Прозова творчість Франка – це «новелістичний Декамерон» – понад 100 оповідань, новел і казок, які склали 18 збірок малої прози. Іван Франко автор 10 творів великих прозових жанрів – повістей та романів. Драматургія Франка збагатила українську літературу зразками історичної, психологічної драми, соціальної комедії, </a:t>
            </a:r>
            <a:r>
              <a:rPr lang="uk-UA" sz="1800" dirty="0" err="1" smtClean="0"/>
              <a:t>неоромантично-фантасмагорично</a:t>
            </a:r>
            <a:r>
              <a:rPr lang="ru-RU" sz="1800" dirty="0" smtClean="0"/>
              <a:t> </a:t>
            </a:r>
            <a:r>
              <a:rPr lang="ru-RU" sz="1800" dirty="0" err="1" smtClean="0"/>
              <a:t>Іван</a:t>
            </a:r>
            <a:r>
              <a:rPr lang="ru-RU" sz="1800" dirty="0" smtClean="0"/>
              <a:t> Франко став першим </a:t>
            </a:r>
            <a:r>
              <a:rPr lang="ru-RU" sz="1800" dirty="0" err="1" smtClean="0"/>
              <a:t>українським</a:t>
            </a:r>
            <a:r>
              <a:rPr lang="ru-RU" sz="1800" dirty="0" smtClean="0"/>
              <a:t> </a:t>
            </a:r>
            <a:r>
              <a:rPr lang="ru-RU" sz="1800" dirty="0" err="1" smtClean="0"/>
              <a:t>письменником</a:t>
            </a:r>
            <a:r>
              <a:rPr lang="ru-RU" sz="1800" dirty="0" smtClean="0"/>
              <a:t>, </a:t>
            </a:r>
            <a:r>
              <a:rPr lang="ru-RU" sz="1800" dirty="0" err="1" smtClean="0"/>
              <a:t>який</a:t>
            </a:r>
            <a:r>
              <a:rPr lang="ru-RU" sz="1800" dirty="0" smtClean="0"/>
              <a:t> почав </a:t>
            </a:r>
            <a:r>
              <a:rPr lang="ru-RU" sz="1800" dirty="0" err="1" smtClean="0"/>
              <a:t>заробляти</a:t>
            </a:r>
            <a:r>
              <a:rPr lang="ru-RU" sz="1800" dirty="0" smtClean="0"/>
              <a:t> на </a:t>
            </a:r>
            <a:r>
              <a:rPr lang="ru-RU" sz="1800" dirty="0" err="1" smtClean="0"/>
              <a:t>життя</a:t>
            </a:r>
            <a:r>
              <a:rPr lang="ru-RU" sz="1800" dirty="0" smtClean="0"/>
              <a:t> пером </a:t>
            </a:r>
            <a:r>
              <a:rPr lang="uk-UA" sz="1800" dirty="0" smtClean="0"/>
              <a:t>ї драматичної поеми-казки, філософського діалогу, одноактної п'єси</a:t>
            </a:r>
            <a:endParaRPr lang="uk-UA" sz="1800" dirty="0"/>
          </a:p>
        </p:txBody>
      </p:sp>
      <p:pic>
        <p:nvPicPr>
          <p:cNvPr id="4" name="Рисунок 3" descr="Crossstich хоп зразка — стоковий вектор"/>
          <p:cNvPicPr/>
          <p:nvPr/>
        </p:nvPicPr>
        <p:blipFill>
          <a:blip r:embed="rId2" cstate="print"/>
          <a:srcRect/>
          <a:stretch>
            <a:fillRect/>
          </a:stretch>
        </p:blipFill>
        <p:spPr bwMode="auto">
          <a:xfrm>
            <a:off x="-214346" y="0"/>
            <a:ext cx="1571603"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642918"/>
            <a:ext cx="8686800" cy="2571768"/>
          </a:xfrm>
        </p:spPr>
        <p:txBody>
          <a:bodyPr>
            <a:normAutofit fontScale="90000"/>
          </a:bodyPr>
          <a:lstStyle/>
          <a:p>
            <a:pPr algn="ctr"/>
            <a:r>
              <a:rPr lang="ru-RU" sz="1600" b="1" dirty="0" smtClean="0"/>
              <a:t/>
            </a:r>
            <a:br>
              <a:rPr lang="ru-RU" sz="1600" b="1" dirty="0" smtClean="0"/>
            </a:br>
            <a:r>
              <a:rPr lang="ru-RU" sz="2200" b="1" dirty="0" smtClean="0"/>
              <a:t>З </a:t>
            </a:r>
            <a:r>
              <a:rPr lang="ru-RU" sz="2200" b="1" dirty="0" err="1" smtClean="0"/>
              <a:t>фольклорно-етнографічної</a:t>
            </a:r>
            <a:r>
              <a:rPr lang="ru-RU" sz="2200" b="1" dirty="0" smtClean="0"/>
              <a:t> </a:t>
            </a:r>
            <a:r>
              <a:rPr lang="ru-RU" sz="2200" b="1" dirty="0" err="1" smtClean="0"/>
              <a:t>діяльності</a:t>
            </a:r>
            <a:r>
              <a:rPr lang="ru-RU" sz="2200" b="1" dirty="0" smtClean="0"/>
              <a:t> І. Я. Франка на </a:t>
            </a:r>
            <a:r>
              <a:rPr lang="ru-RU" sz="2200" b="1" dirty="0" err="1" smtClean="0"/>
              <a:t>Гуцульщин</a:t>
            </a:r>
            <a:r>
              <a:rPr lang="ru-RU" sz="1600" b="1" dirty="0" smtClean="0"/>
              <a:t/>
            </a:r>
            <a:br>
              <a:rPr lang="ru-RU" sz="1600" b="1" dirty="0" smtClean="0"/>
            </a:br>
            <a:r>
              <a:rPr lang="ru-RU" sz="1600" b="1" dirty="0" smtClean="0"/>
              <a:t/>
            </a:r>
            <a:br>
              <a:rPr lang="ru-RU" sz="1600" b="1" dirty="0" smtClean="0"/>
            </a:br>
            <a:r>
              <a:rPr lang="ru-RU" sz="1600" b="1" dirty="0" smtClean="0"/>
              <a:t/>
            </a:r>
            <a:br>
              <a:rPr lang="ru-RU" sz="1600" b="1" dirty="0" smtClean="0"/>
            </a:br>
            <a:r>
              <a:rPr lang="uk-UA" sz="1600" b="1" dirty="0" smtClean="0"/>
              <a:t>Записи І. Франка дають підстави говорити про нього як про збирача широкого діапазону. Франко створив свою школу збирачів та дослідників усної словесності. До </a:t>
            </a:r>
            <a:r>
              <a:rPr lang="uk-UA" sz="1600" b="1" smtClean="0"/>
              <a:t>збирання пісень, мелодій </a:t>
            </a:r>
            <a:r>
              <a:rPr lang="uk-UA" sz="1600" b="1" dirty="0" smtClean="0"/>
              <a:t>він залучив С. Людкевича, Ф. </a:t>
            </a:r>
            <a:r>
              <a:rPr lang="uk-UA" sz="1600" b="1" dirty="0" err="1" smtClean="0"/>
              <a:t>Ко-лессу</a:t>
            </a:r>
            <a:r>
              <a:rPr lang="uk-UA" sz="1600" b="1" dirty="0" smtClean="0"/>
              <a:t>, О. </a:t>
            </a:r>
            <a:r>
              <a:rPr lang="uk-UA" sz="1600" b="1" dirty="0" err="1" smtClean="0"/>
              <a:t>Роздольського</a:t>
            </a:r>
            <a:r>
              <a:rPr lang="uk-UA" sz="1600" b="1" dirty="0" smtClean="0"/>
              <a:t>. </a:t>
            </a:r>
            <a:br>
              <a:rPr lang="uk-UA" sz="1600" b="1" dirty="0" smtClean="0"/>
            </a:br>
            <a:r>
              <a:rPr lang="ru-RU" sz="1600" b="1" dirty="0" smtClean="0"/>
              <a:t>Любив Франко </a:t>
            </a:r>
            <a:r>
              <a:rPr lang="ru-RU" sz="1600" b="1" dirty="0" err="1" smtClean="0"/>
              <a:t>співати</a:t>
            </a:r>
            <a:r>
              <a:rPr lang="ru-RU" sz="1600" b="1" dirty="0" smtClean="0"/>
              <a:t> </a:t>
            </a:r>
            <a:r>
              <a:rPr lang="ru-RU" sz="1600" b="1" dirty="0" err="1" smtClean="0"/>
              <a:t>коломийки</a:t>
            </a:r>
            <a:r>
              <a:rPr lang="ru-RU" sz="1600" b="1" dirty="0" smtClean="0"/>
              <a:t> </a:t>
            </a:r>
            <a:r>
              <a:rPr lang="ru-RU" sz="1600" b="1" dirty="0" err="1" smtClean="0"/>
              <a:t>і</a:t>
            </a:r>
            <a:r>
              <a:rPr lang="ru-RU" sz="1600" b="1" dirty="0" smtClean="0"/>
              <a:t> сам, а </a:t>
            </a:r>
            <a:r>
              <a:rPr lang="ru-RU" sz="1600" b="1" dirty="0" err="1" smtClean="0"/>
              <a:t>надто</a:t>
            </a:r>
            <a:r>
              <a:rPr lang="ru-RU" sz="1600" b="1" dirty="0" smtClean="0"/>
              <a:t> – </a:t>
            </a:r>
            <a:r>
              <a:rPr lang="ru-RU" sz="1600" b="1" dirty="0" err="1" smtClean="0"/>
              <a:t>їх</a:t>
            </a:r>
            <a:r>
              <a:rPr lang="ru-RU" sz="1600" b="1" dirty="0" smtClean="0"/>
              <a:t> </a:t>
            </a:r>
            <a:r>
              <a:rPr lang="ru-RU" sz="1600" b="1" dirty="0" err="1" smtClean="0"/>
              <a:t>слухати</a:t>
            </a:r>
            <a:r>
              <a:rPr lang="ru-RU" sz="1600" b="1" dirty="0" smtClean="0"/>
              <a:t>. </a:t>
            </a:r>
            <a:r>
              <a:rPr lang="ru-RU" sz="1600" b="1" dirty="0" err="1" smtClean="0"/>
              <a:t>Багато</a:t>
            </a:r>
            <a:r>
              <a:rPr lang="ru-RU" sz="1600" b="1" dirty="0" smtClean="0"/>
              <a:t> </a:t>
            </a:r>
            <a:r>
              <a:rPr lang="ru-RU" sz="1600" b="1" dirty="0" err="1" smtClean="0"/>
              <a:t>із</a:t>
            </a:r>
            <a:r>
              <a:rPr lang="ru-RU" sz="1600" b="1" dirty="0" smtClean="0"/>
              <a:t> </a:t>
            </a:r>
            <a:r>
              <a:rPr lang="ru-RU" sz="1600" b="1" dirty="0" err="1" smtClean="0"/>
              <a:t>своїх</a:t>
            </a:r>
            <a:r>
              <a:rPr lang="ru-RU" sz="1600" b="1" dirty="0" smtClean="0"/>
              <a:t> </a:t>
            </a:r>
            <a:r>
              <a:rPr lang="ru-RU" sz="1600" b="1" dirty="0" err="1" smtClean="0"/>
              <a:t>записів</a:t>
            </a:r>
            <a:r>
              <a:rPr lang="ru-RU" sz="1600" b="1" dirty="0" smtClean="0"/>
              <a:t> поет додав до великого </a:t>
            </a:r>
            <a:r>
              <a:rPr lang="ru-RU" sz="1600" b="1" dirty="0" err="1" smtClean="0"/>
              <a:t>зібрання</a:t>
            </a:r>
            <a:r>
              <a:rPr lang="ru-RU" sz="1600" b="1" dirty="0" smtClean="0"/>
              <a:t> «</a:t>
            </a:r>
            <a:r>
              <a:rPr lang="ru-RU" sz="1600" b="1" dirty="0" err="1" smtClean="0"/>
              <a:t>Коломийок</a:t>
            </a:r>
            <a:r>
              <a:rPr lang="ru-RU" sz="1600" b="1" dirty="0" smtClean="0"/>
              <a:t>» </a:t>
            </a:r>
            <a:r>
              <a:rPr lang="ru-RU" sz="1600" b="1" dirty="0" err="1" smtClean="0"/>
              <a:t>Володимира</a:t>
            </a:r>
            <a:r>
              <a:rPr lang="ru-RU" sz="1600" b="1" dirty="0" smtClean="0"/>
              <a:t> Гнатюка, три томи </a:t>
            </a:r>
            <a:r>
              <a:rPr lang="ru-RU" sz="1600" b="1" dirty="0" err="1" smtClean="0"/>
              <a:t>якого</a:t>
            </a:r>
            <a:r>
              <a:rPr lang="ru-RU" sz="1600" b="1" dirty="0" smtClean="0"/>
              <a:t> </a:t>
            </a:r>
            <a:r>
              <a:rPr lang="ru-RU" sz="1600" b="1" dirty="0" err="1" smtClean="0"/>
              <a:t>з’явилось</a:t>
            </a:r>
            <a:r>
              <a:rPr lang="ru-RU" sz="1600" b="1" dirty="0" smtClean="0"/>
              <a:t> у 1905–1907 роках. З </a:t>
            </a:r>
            <a:r>
              <a:rPr lang="ru-RU" sz="1600" b="1" dirty="0" err="1" smtClean="0"/>
              <a:t>Володимиром</a:t>
            </a:r>
            <a:r>
              <a:rPr lang="ru-RU" sz="1600" b="1" dirty="0" smtClean="0"/>
              <a:t> Гнатюком, </a:t>
            </a:r>
            <a:r>
              <a:rPr lang="ru-RU" sz="1600" b="1" dirty="0" err="1" smtClean="0"/>
              <a:t>справжнім</a:t>
            </a:r>
            <a:r>
              <a:rPr lang="ru-RU" sz="1600" b="1" dirty="0" smtClean="0"/>
              <a:t> </a:t>
            </a:r>
            <a:r>
              <a:rPr lang="ru-RU" sz="1600" b="1" dirty="0" err="1" smtClean="0"/>
              <a:t>майстром</a:t>
            </a:r>
            <a:r>
              <a:rPr lang="ru-RU" sz="1600" b="1" dirty="0" smtClean="0"/>
              <a:t> </a:t>
            </a:r>
            <a:r>
              <a:rPr lang="ru-RU" sz="1600" b="1" dirty="0" err="1" smtClean="0"/>
              <a:t>виспівувати</a:t>
            </a:r>
            <a:r>
              <a:rPr lang="ru-RU" sz="1600" b="1" dirty="0" smtClean="0"/>
              <a:t> </a:t>
            </a:r>
            <a:r>
              <a:rPr lang="ru-RU" sz="1600" b="1" dirty="0" err="1" smtClean="0"/>
              <a:t>коломийки</a:t>
            </a:r>
            <a:r>
              <a:rPr lang="ru-RU" sz="1600" b="1" dirty="0" smtClean="0"/>
              <a:t>, Франко </a:t>
            </a:r>
            <a:r>
              <a:rPr lang="ru-RU" sz="1600" b="1" dirty="0" err="1" smtClean="0"/>
              <a:t>приятелював</a:t>
            </a:r>
            <a:r>
              <a:rPr lang="ru-RU" sz="1600" b="1" dirty="0" smtClean="0"/>
              <a:t> </a:t>
            </a:r>
            <a:r>
              <a:rPr lang="ru-RU" sz="1600" b="1" dirty="0" err="1" smtClean="0"/>
              <a:t>і</a:t>
            </a:r>
            <a:r>
              <a:rPr lang="ru-RU" sz="1600" b="1" dirty="0" smtClean="0"/>
              <a:t> разом </a:t>
            </a:r>
            <a:r>
              <a:rPr lang="ru-RU" sz="1600" b="1" dirty="0" err="1" smtClean="0"/>
              <a:t>працював</a:t>
            </a:r>
            <a:r>
              <a:rPr lang="ru-RU" sz="1600" b="1" dirty="0" smtClean="0"/>
              <a:t> над </a:t>
            </a:r>
            <a:r>
              <a:rPr lang="ru-RU" sz="1600" b="1" dirty="0" err="1" smtClean="0"/>
              <a:t>виданням</a:t>
            </a:r>
            <a:r>
              <a:rPr lang="ru-RU" sz="1600" b="1" dirty="0" smtClean="0"/>
              <a:t> </a:t>
            </a:r>
            <a:r>
              <a:rPr lang="ru-RU" sz="1600" b="1" dirty="0" err="1" smtClean="0"/>
              <a:t>збірника</a:t>
            </a:r>
            <a:r>
              <a:rPr lang="ru-RU" sz="1600" b="1" dirty="0" smtClean="0"/>
              <a:t> фольклору в «</a:t>
            </a:r>
            <a:r>
              <a:rPr lang="ru-RU" sz="1600" b="1" dirty="0" err="1" smtClean="0"/>
              <a:t>Етнографічних</a:t>
            </a:r>
            <a:r>
              <a:rPr lang="ru-RU" sz="1600" b="1" dirty="0" smtClean="0"/>
              <a:t> </a:t>
            </a:r>
            <a:r>
              <a:rPr lang="ru-RU" sz="1600" b="1" dirty="0" err="1" smtClean="0"/>
              <a:t>збірниках</a:t>
            </a:r>
            <a:r>
              <a:rPr lang="ru-RU" sz="1600" b="1" dirty="0" smtClean="0"/>
              <a:t>».</a:t>
            </a:r>
            <a:r>
              <a:rPr lang="uk-UA" sz="1600" b="1" dirty="0" smtClean="0"/>
              <a:t/>
            </a:r>
            <a:br>
              <a:rPr lang="uk-UA" sz="1600" b="1" dirty="0" smtClean="0"/>
            </a:br>
            <a:r>
              <a:rPr lang="ru-RU" sz="1600" b="1" dirty="0" err="1" smtClean="0"/>
              <a:t>Загальний</a:t>
            </a:r>
            <a:r>
              <a:rPr lang="ru-RU" sz="1600" b="1" dirty="0" smtClean="0"/>
              <a:t> </a:t>
            </a:r>
            <a:r>
              <a:rPr lang="ru-RU" sz="1600" b="1" dirty="0" err="1" smtClean="0"/>
              <a:t>доробок</a:t>
            </a:r>
            <a:r>
              <a:rPr lang="ru-RU" sz="1600" b="1" dirty="0" smtClean="0"/>
              <a:t> І. Франка – </a:t>
            </a:r>
            <a:r>
              <a:rPr lang="ru-RU" sz="1600" b="1" dirty="0" err="1" smtClean="0"/>
              <a:t>збирача</a:t>
            </a:r>
            <a:r>
              <a:rPr lang="ru-RU" sz="1600" b="1" dirty="0" smtClean="0"/>
              <a:t>  </a:t>
            </a:r>
            <a:r>
              <a:rPr lang="ru-RU" sz="1600" b="1" dirty="0" err="1" smtClean="0"/>
              <a:t>народної</a:t>
            </a:r>
            <a:r>
              <a:rPr lang="ru-RU" sz="1600" b="1" dirty="0" smtClean="0"/>
              <a:t> </a:t>
            </a:r>
            <a:r>
              <a:rPr lang="ru-RU" sz="1600" b="1" dirty="0" err="1" smtClean="0"/>
              <a:t>пісенності</a:t>
            </a:r>
            <a:r>
              <a:rPr lang="ru-RU" sz="1600" b="1" dirty="0" smtClean="0"/>
              <a:t> – </a:t>
            </a:r>
            <a:r>
              <a:rPr lang="ru-RU" sz="1600" b="1" dirty="0" err="1" smtClean="0"/>
              <a:t>понад</a:t>
            </a:r>
            <a:r>
              <a:rPr lang="ru-RU" sz="1600" b="1" dirty="0" smtClean="0"/>
              <a:t> </a:t>
            </a:r>
            <a:r>
              <a:rPr lang="ru-RU" sz="1600" b="1" dirty="0" err="1" smtClean="0"/>
              <a:t>чотирита</a:t>
            </a:r>
            <a:r>
              <a:rPr lang="ru-RU" sz="1600" b="1" dirty="0" smtClean="0"/>
              <a:t> </a:t>
            </a:r>
            <a:r>
              <a:rPr lang="ru-RU" sz="1600" b="1" dirty="0" err="1" smtClean="0"/>
              <a:t>пісень</a:t>
            </a:r>
            <a:r>
              <a:rPr lang="ru-RU" sz="1600" b="1" dirty="0" smtClean="0"/>
              <a:t> </a:t>
            </a:r>
            <a:r>
              <a:rPr lang="ru-RU" sz="1600" b="1" dirty="0" err="1" smtClean="0"/>
              <a:t>і</a:t>
            </a:r>
            <a:r>
              <a:rPr lang="ru-RU" sz="1600" b="1" dirty="0" smtClean="0"/>
              <a:t> </a:t>
            </a:r>
            <a:r>
              <a:rPr lang="ru-RU" sz="1600" b="1" dirty="0" err="1" smtClean="0"/>
              <a:t>близько</a:t>
            </a:r>
            <a:r>
              <a:rPr lang="ru-RU" sz="1600" b="1" dirty="0" smtClean="0"/>
              <a:t> </a:t>
            </a:r>
            <a:r>
              <a:rPr lang="ru-RU" sz="1600" b="1" dirty="0" err="1" smtClean="0"/>
              <a:t>тисячі</a:t>
            </a:r>
            <a:r>
              <a:rPr lang="ru-RU" sz="1600" b="1" dirty="0" smtClean="0"/>
              <a:t> </a:t>
            </a:r>
            <a:r>
              <a:rPr lang="ru-RU" sz="1600" b="1" dirty="0" err="1" smtClean="0"/>
              <a:t>трьохсот</a:t>
            </a:r>
            <a:r>
              <a:rPr lang="ru-RU" sz="1600" b="1" dirty="0" smtClean="0"/>
              <a:t> </a:t>
            </a:r>
            <a:r>
              <a:rPr lang="ru-RU" sz="1600" b="1" dirty="0" err="1" smtClean="0"/>
              <a:t>коломийок</a:t>
            </a:r>
            <a:r>
              <a:rPr lang="ru-RU" sz="1600" b="1" dirty="0" smtClean="0"/>
              <a:t>. </a:t>
            </a:r>
            <a:endParaRPr lang="uk-UA" sz="1600" b="1" dirty="0"/>
          </a:p>
        </p:txBody>
      </p:sp>
      <p:pic>
        <p:nvPicPr>
          <p:cNvPr id="4" name="Содержимое 3" descr="Презентація на тему «Життя і творчість Івана Франка» - Слайд #10"/>
          <p:cNvPicPr>
            <a:picLocks noGrp="1"/>
          </p:cNvPicPr>
          <p:nvPr>
            <p:ph idx="1"/>
          </p:nvPr>
        </p:nvPicPr>
        <p:blipFill>
          <a:blip r:embed="rId2" cstate="print"/>
          <a:srcRect/>
          <a:stretch>
            <a:fillRect/>
          </a:stretch>
        </p:blipFill>
        <p:spPr bwMode="auto">
          <a:xfrm>
            <a:off x="4643438" y="3571876"/>
            <a:ext cx="3929090" cy="292895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00042"/>
            <a:ext cx="8686800" cy="838200"/>
          </a:xfrm>
        </p:spPr>
        <p:txBody>
          <a:bodyPr>
            <a:noAutofit/>
          </a:bodyPr>
          <a:lstStyle/>
          <a:p>
            <a:pPr algn="r"/>
            <a:r>
              <a:rPr lang="ru-RU" sz="1400" dirty="0" smtClean="0"/>
              <a:t/>
            </a:r>
            <a:br>
              <a:rPr lang="ru-RU" sz="1400" dirty="0" smtClean="0"/>
            </a:br>
            <a:r>
              <a:rPr lang="ru-RU" sz="1400" dirty="0" smtClean="0"/>
              <a:t/>
            </a:r>
            <a:br>
              <a:rPr lang="ru-RU" sz="1400" dirty="0" smtClean="0"/>
            </a:br>
            <a:r>
              <a:rPr lang="ru-RU" sz="1600" b="1" i="1" dirty="0" err="1" smtClean="0"/>
              <a:t>Пісня</a:t>
            </a:r>
            <a:r>
              <a:rPr lang="ru-RU" sz="1600" b="1" i="1" dirty="0" smtClean="0"/>
              <a:t> </a:t>
            </a:r>
            <a:r>
              <a:rPr lang="ru-RU" sz="1600" b="1" i="1" dirty="0" err="1" smtClean="0"/>
              <a:t>і</a:t>
            </a:r>
            <a:r>
              <a:rPr lang="ru-RU" sz="1600" b="1" i="1" dirty="0" smtClean="0"/>
              <a:t> </a:t>
            </a:r>
            <a:r>
              <a:rPr lang="ru-RU" sz="1600" b="1" i="1" dirty="0" err="1" smtClean="0"/>
              <a:t>праця</a:t>
            </a:r>
            <a:r>
              <a:rPr lang="ru-RU" sz="1600" b="1" i="1" dirty="0" smtClean="0"/>
              <a:t> – </a:t>
            </a:r>
            <a:r>
              <a:rPr lang="ru-RU" sz="1600" b="1" i="1" dirty="0" err="1" smtClean="0"/>
              <a:t>великі</a:t>
            </a:r>
            <a:r>
              <a:rPr lang="ru-RU" sz="1600" b="1" i="1" dirty="0" smtClean="0"/>
              <a:t> </a:t>
            </a:r>
            <a:r>
              <a:rPr lang="ru-RU" sz="1600" b="1" i="1" dirty="0" err="1" smtClean="0"/>
              <a:t>дві</a:t>
            </a:r>
            <a:r>
              <a:rPr lang="ru-RU" sz="1600" b="1" i="1" dirty="0" smtClean="0"/>
              <a:t> </a:t>
            </a:r>
            <a:r>
              <a:rPr lang="ru-RU" sz="1600" b="1" i="1" dirty="0" err="1" smtClean="0"/>
              <a:t>силі</a:t>
            </a:r>
            <a:r>
              <a:rPr lang="ru-RU" sz="1600" b="1" i="1" dirty="0" smtClean="0"/>
              <a:t>!</a:t>
            </a:r>
            <a:br>
              <a:rPr lang="ru-RU" sz="1600" b="1" i="1" dirty="0" smtClean="0"/>
            </a:br>
            <a:r>
              <a:rPr lang="ru-RU" sz="1600" b="1" i="1" dirty="0" err="1" smtClean="0"/>
              <a:t>Їм</a:t>
            </a:r>
            <a:r>
              <a:rPr lang="ru-RU" sz="1600" b="1" i="1" dirty="0" smtClean="0"/>
              <a:t> я до </a:t>
            </a:r>
            <a:r>
              <a:rPr lang="ru-RU" sz="1600" b="1" i="1" dirty="0" err="1" smtClean="0"/>
              <a:t>скону</a:t>
            </a:r>
            <a:r>
              <a:rPr lang="ru-RU" sz="1600" b="1" i="1" dirty="0" smtClean="0"/>
              <a:t> </a:t>
            </a:r>
            <a:r>
              <a:rPr lang="ru-RU" sz="1600" b="1" i="1" dirty="0" err="1" smtClean="0"/>
              <a:t>бажаю</a:t>
            </a:r>
            <a:r>
              <a:rPr lang="ru-RU" sz="1600" b="1" i="1" dirty="0" smtClean="0"/>
              <a:t> служить…</a:t>
            </a:r>
            <a:br>
              <a:rPr lang="ru-RU" sz="1600" b="1" i="1" dirty="0" smtClean="0"/>
            </a:br>
            <a:r>
              <a:rPr lang="ru-RU" sz="1600" b="1" i="1" dirty="0" smtClean="0"/>
              <a:t>                                 </a:t>
            </a:r>
            <a:r>
              <a:rPr lang="ru-RU" sz="1600" b="1" i="1" dirty="0" err="1" smtClean="0"/>
              <a:t>Іван</a:t>
            </a:r>
            <a:r>
              <a:rPr lang="ru-RU" sz="1600" b="1" i="1" dirty="0" smtClean="0"/>
              <a:t> </a:t>
            </a:r>
            <a:r>
              <a:rPr lang="ru-RU" sz="1600" b="1" i="1" dirty="0" err="1" smtClean="0"/>
              <a:t>ФранкоІ</a:t>
            </a:r>
            <a:r>
              <a:rPr lang="ru-RU" sz="1600" b="1" i="1" dirty="0" smtClean="0"/>
              <a:t/>
            </a:r>
            <a:br>
              <a:rPr lang="ru-RU" sz="1600" b="1" i="1" dirty="0" smtClean="0"/>
            </a:br>
            <a:r>
              <a:rPr lang="ru-RU" sz="1400" dirty="0" smtClean="0"/>
              <a:t/>
            </a:r>
            <a:br>
              <a:rPr lang="ru-RU" sz="1400" dirty="0" smtClean="0"/>
            </a:br>
            <a:endParaRPr lang="uk-UA" sz="1400" dirty="0"/>
          </a:p>
        </p:txBody>
      </p:sp>
      <p:sp>
        <p:nvSpPr>
          <p:cNvPr id="3" name="Содержимое 2"/>
          <p:cNvSpPr>
            <a:spLocks noGrp="1"/>
          </p:cNvSpPr>
          <p:nvPr>
            <p:ph idx="1"/>
          </p:nvPr>
        </p:nvSpPr>
        <p:spPr>
          <a:xfrm>
            <a:off x="457200" y="1857364"/>
            <a:ext cx="8686800" cy="4240211"/>
          </a:xfrm>
        </p:spPr>
        <p:txBody>
          <a:bodyPr>
            <a:normAutofit/>
          </a:bodyPr>
          <a:lstStyle/>
          <a:p>
            <a:r>
              <a:rPr lang="uk-UA" sz="1400" dirty="0" smtClean="0"/>
              <a:t>Іван Франко мав неабияке музичне обдарування, цьому сприяла </a:t>
            </a:r>
            <a:r>
              <a:rPr lang="uk-UA" sz="1400" dirty="0" err="1" smtClean="0"/>
              <a:t>народно-пісенна</a:t>
            </a:r>
            <a:r>
              <a:rPr lang="uk-UA" sz="1400" dirty="0" smtClean="0"/>
              <a:t> традиція. Не випадково він став одним з поборників народності в музичному мистецтві України останньої чверті </a:t>
            </a:r>
            <a:r>
              <a:rPr lang="en-US" sz="1400" dirty="0" smtClean="0"/>
              <a:t>XIX </a:t>
            </a:r>
            <a:r>
              <a:rPr lang="uk-UA" sz="1400" dirty="0" smtClean="0"/>
              <a:t>і початку </a:t>
            </a:r>
            <a:r>
              <a:rPr lang="en-US" sz="1400" dirty="0" smtClean="0"/>
              <a:t>XX </a:t>
            </a:r>
            <a:r>
              <a:rPr lang="uk-UA" sz="1400" dirty="0" smtClean="0"/>
              <a:t>ст. Він постійно спрямовував композиторів і дослідників до народних мелодій. </a:t>
            </a:r>
          </a:p>
          <a:p>
            <a:r>
              <a:rPr lang="uk-UA" sz="1400" dirty="0" smtClean="0"/>
              <a:t>Його перший надрукований у 1874 р. вірш так і називався – «Народна пісня». Про неї він говорить у своїх поезіях «Народні пісні», «Наймит», «Пісня і праця», називаючи її (пісню) «одним із найцінніших наших національних надбань і одним із предметів оправданої нашої гордості».</a:t>
            </a:r>
          </a:p>
          <a:p>
            <a:r>
              <a:rPr lang="uk-UA" sz="1400" dirty="0" smtClean="0"/>
              <a:t>. За своє </a:t>
            </a:r>
            <a:r>
              <a:rPr lang="uk-UA" sz="1400" dirty="0" err="1" smtClean="0"/>
              <a:t>сподвижницьке</a:t>
            </a:r>
            <a:r>
              <a:rPr lang="uk-UA" sz="1400" dirty="0" smtClean="0"/>
              <a:t> життя Іван Франко записав понад 400 пісень і 1300 коломийок, а всього близько 4 тис. творів.</a:t>
            </a:r>
          </a:p>
          <a:p>
            <a:r>
              <a:rPr lang="uk-UA" sz="1400" dirty="0" smtClean="0"/>
              <a:t> Розглядаючи проблему кобзарства та </a:t>
            </a:r>
            <a:r>
              <a:rPr lang="uk-UA" sz="1400" dirty="0" err="1" smtClean="0"/>
              <a:t>лірництва</a:t>
            </a:r>
            <a:r>
              <a:rPr lang="uk-UA" sz="1400" dirty="0" smtClean="0"/>
              <a:t>, Іван Франко звертав увагу на роль кобзарів та лірників у духовному та моральному житті суспільства, піднесення в людях почуття людської гідності, об’єднуючої сили. Для відчуття свого коріння заради майбутнього вважав необхідним, першочерговим завданням дбайливо ставитися до цих музикантів. </a:t>
            </a:r>
          </a:p>
          <a:p>
            <a:r>
              <a:rPr lang="uk-UA" sz="1400" dirty="0" smtClean="0"/>
              <a:t>Від 1906 до 1915 р. І. Франко написав ще 47 досліджень про окремі українські народні пісні, розкриваючи цілому білому світові біль і радощі української душі.</a:t>
            </a:r>
            <a:endParaRPr lang="uk-UA" sz="1400" dirty="0"/>
          </a:p>
        </p:txBody>
      </p:sp>
      <p:pic>
        <p:nvPicPr>
          <p:cNvPr id="4" name="Рисунок 3" descr="Сайт вчителя музики - Вислови про музику"/>
          <p:cNvPicPr/>
          <p:nvPr/>
        </p:nvPicPr>
        <p:blipFill>
          <a:blip r:embed="rId2" cstate="print"/>
          <a:srcRect/>
          <a:stretch>
            <a:fillRect/>
          </a:stretch>
        </p:blipFill>
        <p:spPr bwMode="auto">
          <a:xfrm>
            <a:off x="1643042" y="5572140"/>
            <a:ext cx="6120765" cy="128586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Содержимое 3" descr="Презентація на тему «Життя і творчість Івана Франка» - Слайд #14"/>
          <p:cNvPicPr>
            <a:picLocks noGrp="1"/>
          </p:cNvPicPr>
          <p:nvPr>
            <p:ph idx="1"/>
          </p:nvPr>
        </p:nvPicPr>
        <p:blipFill>
          <a:blip r:embed="rId2" cstate="print"/>
          <a:srcRect/>
          <a:stretch>
            <a:fillRect/>
          </a:stretch>
        </p:blipFill>
        <p:spPr bwMode="auto">
          <a:xfrm>
            <a:off x="285720" y="428604"/>
            <a:ext cx="6034616" cy="4525962"/>
          </a:xfrm>
          <a:prstGeom prst="rect">
            <a:avLst/>
          </a:prstGeom>
          <a:noFill/>
          <a:ln w="9525">
            <a:noFill/>
            <a:miter lim="800000"/>
            <a:headEnd/>
            <a:tailEnd/>
          </a:ln>
        </p:spPr>
      </p:pic>
      <p:pic>
        <p:nvPicPr>
          <p:cNvPr id="5" name="Рисунок 4" descr="Фон картинки фото рисунки: Картинки разделители скачать"/>
          <p:cNvPicPr/>
          <p:nvPr/>
        </p:nvPicPr>
        <p:blipFill>
          <a:blip r:embed="rId3" cstate="print"/>
          <a:srcRect/>
          <a:stretch>
            <a:fillRect/>
          </a:stretch>
        </p:blipFill>
        <p:spPr bwMode="auto">
          <a:xfrm>
            <a:off x="6444208" y="260648"/>
            <a:ext cx="2600325" cy="620266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5" name="Содержимое 4"/>
          <p:cNvSpPr>
            <a:spLocks noGrp="1"/>
          </p:cNvSpPr>
          <p:nvPr>
            <p:ph idx="1"/>
          </p:nvPr>
        </p:nvSpPr>
        <p:spPr/>
        <p:txBody>
          <a:bodyPr/>
          <a:lstStyle/>
          <a:p>
            <a:endParaRPr lang="uk-UA"/>
          </a:p>
        </p:txBody>
      </p:sp>
      <p:pic>
        <p:nvPicPr>
          <p:cNvPr id="6" name="Содержимое 3" descr="https://naurok.com.ua/uploads/files/25168/18405/18687_images/20.jpg"/>
          <p:cNvPicPr>
            <a:picLocks/>
          </p:cNvPicPr>
          <p:nvPr/>
        </p:nvPicPr>
        <p:blipFill>
          <a:blip r:embed="rId2" cstate="print"/>
          <a:srcRect/>
          <a:stretch>
            <a:fillRect/>
          </a:stretch>
        </p:blipFill>
        <p:spPr bwMode="auto">
          <a:xfrm>
            <a:off x="214282" y="428604"/>
            <a:ext cx="8501122" cy="600079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429</TotalTime>
  <Words>2421</Words>
  <Application>Microsoft Office PowerPoint</Application>
  <PresentationFormat>Экран (4:3)</PresentationFormat>
  <Paragraphs>145</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Трек</vt:lpstr>
      <vt:lpstr>Автор - бібліотекар університету Короля Данила Чікальова С. О.</vt:lpstr>
      <vt:lpstr>Слайд 2</vt:lpstr>
      <vt:lpstr>Слайд 3</vt:lpstr>
      <vt:lpstr>Слайд 4</vt:lpstr>
      <vt:lpstr>Слайд 5</vt:lpstr>
      <vt:lpstr> З фольклорно-етнографічної діяльності І. Я. Франка на Гуцульщин   Записи І. Франка дають підстави говорити про нього як про збирача широкого діапазону. Франко створив свою школу збирачів та дослідників усної словесності. До збирання пісень, мелодій він залучив С. Людкевича, Ф. Ко-лессу, О. Роздольського.  Любив Франко співати коломийки і сам, а надто – їх слухати. Багато із своїх записів поет додав до великого зібрання «Коломийок» Володимира Гнатюка, три томи якого з’явилось у 1905–1907 роках. З Володимиром Гнатюком, справжнім майстром виспівувати коломийки, Франко приятелював і разом працював над виданням збірника фольклору в «Етнографічних збірниках». Загальний доробок І. Франка – збирача  народної пісенності – понад чотирита пісень і близько тисячі трьохсот коломийок. </vt:lpstr>
      <vt:lpstr>  Пісня і праця – великі дві силі! Їм я до скону бажаю служить…                                  Іван ФранкоІ  </vt:lpstr>
      <vt:lpstr>Слайд 8</vt:lpstr>
      <vt:lpstr>Слайд 9</vt:lpstr>
      <vt:lpstr>ІВАН ФРАНКО У ТВОРЕННІ УКРАЇНСЬКОЇ  НАЦІОНАЛЬНОЇ ІДЕНТИЧНОСТІ</vt:lpstr>
      <vt:lpstr>Слайд 11</vt:lpstr>
      <vt:lpstr>ГЕНІАЛЬНИЙ ІВАН ФРАНКО</vt:lpstr>
      <vt:lpstr>ІВАН ФРАНКО – ВИДАТНИЙ ПЕРЕКЛАДАЧ ТВОРІВ  СВІТОВОЇ ЛІТЕРАТУРИ </vt:lpstr>
      <vt:lpstr>І. Франко як перекладач не має в нашому письменстві рівних ані за  потужністю і широтою охоплення явищ світової літератури, ані за глибиною  мистецької ерудиції, ані за напругою творчої волі, спрямованої на граничне  розширення духовних обріїв світової культури  (М. Москаленко)</vt:lpstr>
      <vt:lpstr>Слайд 15</vt:lpstr>
      <vt:lpstr>Слайд 16</vt:lpstr>
      <vt:lpstr> ВИШИВАНКА В РОДИНІ ФРАНКІВ: від коду роду до коду народу  </vt:lpstr>
      <vt:lpstr>Наукова спадщина Івана Франка  </vt:lpstr>
      <vt:lpstr>Роль Івана Франка в творенні української наукової термінології  </vt:lpstr>
      <vt:lpstr> </vt:lpstr>
      <vt:lpstr>Книги фонду бібліотеки  Університету Короля Данила на Франкову тематику</vt:lpstr>
      <vt:lpstr>Література фонду бібліотеки на Франкову тематику</vt:lpstr>
      <vt:lpstr>Література фонду бібліотеки УКД  на Франкову тематику</vt:lpstr>
      <vt:lpstr>Використані Інтернет-ресурси  </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106</cp:revision>
  <dcterms:created xsi:type="dcterms:W3CDTF">2021-08-04T11:58:56Z</dcterms:created>
  <dcterms:modified xsi:type="dcterms:W3CDTF">2021-08-13T09:50:35Z</dcterms:modified>
</cp:coreProperties>
</file>