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16" roundtripDataSignature="AMtx7mjkg5sJxSZCGxoXcPk/OQlZUNOa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53ec74c5b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53ec74c5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152900" y="388200"/>
            <a:ext cx="8520600" cy="2415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b="1" lang="uk" sz="3000">
                <a:latin typeface="Times New Roman"/>
                <a:ea typeface="Times New Roman"/>
                <a:cs typeface="Times New Roman"/>
                <a:sym typeface="Times New Roman"/>
              </a:rPr>
              <a:t>ЗВО Університет Короля Данила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b="1" lang="uk" sz="3000">
                <a:latin typeface="Times New Roman"/>
                <a:ea typeface="Times New Roman"/>
                <a:cs typeface="Times New Roman"/>
                <a:sym typeface="Times New Roman"/>
              </a:rPr>
              <a:t>Кафедра інформаційних технологій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None/>
            </a:pPr>
            <a:r>
              <a:t/>
            </a:r>
            <a:endParaRPr b="1" sz="1222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b="1" lang="uk" sz="3000">
                <a:latin typeface="Times New Roman"/>
                <a:ea typeface="Times New Roman"/>
                <a:cs typeface="Times New Roman"/>
                <a:sym typeface="Times New Roman"/>
              </a:rPr>
              <a:t>Головчук Петро Володимирович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649650" y="2431225"/>
            <a:ext cx="7844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/>
              <a:t>Спеціальність 121 «Інженерія програмного забезпечення»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/>
              <a:t>КВАЛІФІКАЦІЙНА РОБОТА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/>
              <a:t>На тему «</a:t>
            </a:r>
            <a:r>
              <a:rPr lang="uk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Розробка клієнтської частини веб-сайту для бюро перекладів «Парі-ІФ»</a:t>
            </a:r>
            <a:r>
              <a:rPr lang="uk"/>
              <a:t>»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"/>
          <p:cNvSpPr txBox="1"/>
          <p:nvPr/>
        </p:nvSpPr>
        <p:spPr>
          <a:xfrm>
            <a:off x="6573750" y="3967850"/>
            <a:ext cx="2367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"/>
              <a:t>Науковий керівник:           Бойчук А. М.</a:t>
            </a:r>
            <a:endParaRPr b="1"/>
          </a:p>
        </p:txBody>
      </p:sp>
      <p:sp>
        <p:nvSpPr>
          <p:cNvPr id="57" name="Google Shape;57;p1"/>
          <p:cNvSpPr txBox="1"/>
          <p:nvPr/>
        </p:nvSpPr>
        <p:spPr>
          <a:xfrm>
            <a:off x="2280750" y="4583450"/>
            <a:ext cx="458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"/>
          <p:cNvSpPr txBox="1"/>
          <p:nvPr>
            <p:ph type="title"/>
          </p:nvPr>
        </p:nvSpPr>
        <p:spPr>
          <a:xfrm>
            <a:off x="311700" y="1656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uk" sz="2820"/>
              <a:t>Висновок</a:t>
            </a:r>
            <a:endParaRPr b="1" sz="2820"/>
          </a:p>
        </p:txBody>
      </p:sp>
      <p:sp>
        <p:nvSpPr>
          <p:cNvPr id="122" name="Google Shape;122;p9"/>
          <p:cNvSpPr txBox="1"/>
          <p:nvPr>
            <p:ph idx="1" type="body"/>
          </p:nvPr>
        </p:nvSpPr>
        <p:spPr>
          <a:xfrm>
            <a:off x="311700" y="7799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0215" lvl="0" marL="1079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результаті виконання кваліфікаційної роботи створено клієнтську частину веб-сайту для бюро курсів та перекладів французької мови Парі-Іф. Створений даний веб-ресурс за допомогою таких технологій як: HTML, CSS, JavaScript, технологія FlexBox. Також були використані такі інструменти як: Balsamiq Wireframes, Figma та середовище розробки Visual Studio Code. За допомогою даного веб-сайту користувачі можуть записуватись на курси, замовляти професійні переклади з французької на українську і навпаки, переглядати новини компанії їхні успіхи та події які в них проводяться. В процесі розробки було: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107950" marR="36195" rtl="0" algn="just">
              <a:lnSpc>
                <a:spcPct val="1150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проведено аналіз переваг та недоліків уже існуючих сайтів-аналогів;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107950" marR="36195" rtl="0" algn="just">
              <a:lnSpc>
                <a:spcPct val="1150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зроблено вибір інструментів та технологій для створення веб-сайту;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107950" marR="36195" rtl="0" algn="just">
              <a:lnSpc>
                <a:spcPct val="1150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розроблено сучасний та простий для сприйняття дизайн з простим для користувачів функціоналом;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107950" marR="36195" rtl="0" algn="just">
              <a:lnSpc>
                <a:spcPct val="1150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-розроблено адаптацію веб-сайту під мобільні версії;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104775" marR="36195" rtl="0" algn="just">
              <a:lnSpc>
                <a:spcPct val="115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проведено тестування продукту;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3ec74c5b4_0_4"/>
          <p:cNvSpPr txBox="1"/>
          <p:nvPr>
            <p:ph type="ctrTitle"/>
          </p:nvPr>
        </p:nvSpPr>
        <p:spPr>
          <a:xfrm>
            <a:off x="311700" y="252525"/>
            <a:ext cx="8520600" cy="58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uk" sz="2000"/>
              <a:t>Актуальність теми</a:t>
            </a:r>
            <a:endParaRPr b="1" sz="2000"/>
          </a:p>
        </p:txBody>
      </p:sp>
      <p:sp>
        <p:nvSpPr>
          <p:cNvPr id="63" name="Google Shape;63;g253ec74c5b4_0_4"/>
          <p:cNvSpPr txBox="1"/>
          <p:nvPr>
            <p:ph idx="1" type="subTitle"/>
          </p:nvPr>
        </p:nvSpPr>
        <p:spPr>
          <a:xfrm>
            <a:off x="311700" y="1070100"/>
            <a:ext cx="8520600" cy="317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0215" lvl="0" marL="1079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сучасному світі все більше людей звертаються до курсів для підвищення своїх навичок і отримання нових знань. Однак, обираючи курси, люди звертають увагу не лише на якість навчання, але й на дизайн та користувацький інтерфейс (UI) веб-сайтів. Хороший UI робить веб-сайт з курсами зручним, мобільним та привабливим для користувачів, що забезпечує позитивний досвід і полегшує взаємодію з платформою. Отже, розробка клієнтської частини веб-сайту для бюро курсів та перекладів французької мови “Парі-Іф” є актуальним рішенням для зручної взаємодії з клієнтами а також для більшої мобільності та автоматизації роботи і сприяє збільшенню клієнтів в майбутньому.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1079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title"/>
          </p:nvPr>
        </p:nvSpPr>
        <p:spPr>
          <a:xfrm>
            <a:off x="311700" y="217350"/>
            <a:ext cx="8520600" cy="8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0215" lvl="0" marL="1079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uk" sz="2000">
                <a:latin typeface="Times New Roman"/>
                <a:ea typeface="Times New Roman"/>
                <a:cs typeface="Times New Roman"/>
                <a:sym typeface="Times New Roman"/>
              </a:rPr>
              <a:t>Об’єкт роботи: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Сайт запису на курси та замовлення перекладів французької мови.</a:t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2"/>
          <p:cNvSpPr txBox="1"/>
          <p:nvPr>
            <p:ph type="title"/>
          </p:nvPr>
        </p:nvSpPr>
        <p:spPr>
          <a:xfrm>
            <a:off x="311700" y="1059750"/>
            <a:ext cx="8520600" cy="13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0215" lvl="0" marL="1079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uk" sz="2000">
                <a:latin typeface="Times New Roman"/>
                <a:ea typeface="Times New Roman"/>
                <a:cs typeface="Times New Roman"/>
                <a:sym typeface="Times New Roman"/>
              </a:rPr>
              <a:t>Мета роботи: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223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Розробка клієнтської частини сайту бюро перекладів з зручним та простим функціональним користувацьким інтерфейсом (UI)  та привабливим дизайном</a:t>
            </a: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2"/>
          <p:cNvSpPr txBox="1"/>
          <p:nvPr>
            <p:ph type="title"/>
          </p:nvPr>
        </p:nvSpPr>
        <p:spPr>
          <a:xfrm>
            <a:off x="311700" y="2270500"/>
            <a:ext cx="8520600" cy="27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0215" lvl="0" marL="1079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uk" sz="2000">
                <a:latin typeface="Times New Roman"/>
                <a:ea typeface="Times New Roman"/>
                <a:cs typeface="Times New Roman"/>
                <a:sym typeface="Times New Roman"/>
              </a:rPr>
              <a:t>Завдання дослідження: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пошук уже існуючих аналогів та їх аналіз;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223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вибір інструментів, мови програмування, технологій розробки та суміжних     програм (за необхідності);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розробка прототипу веб-сайту;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15000"/>
              </a:lnSpc>
              <a:spcBef>
                <a:spcPts val="25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розроблення зручного красивого та сучасного дизайну;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адаптація веб-сайту під мобільні пристрої;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4" lvl="0" marL="565150" marR="36195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uk" sz="1600">
                <a:latin typeface="Times New Roman"/>
                <a:ea typeface="Times New Roman"/>
                <a:cs typeface="Times New Roman"/>
                <a:sym typeface="Times New Roman"/>
              </a:rPr>
              <a:t>- проведення тестування продукту.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22350" marR="36195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>
            <p:ph type="title"/>
          </p:nvPr>
        </p:nvSpPr>
        <p:spPr>
          <a:xfrm>
            <a:off x="311700" y="445025"/>
            <a:ext cx="4260300" cy="5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uk" sz="2220">
                <a:latin typeface="Times New Roman"/>
                <a:ea typeface="Times New Roman"/>
                <a:cs typeface="Times New Roman"/>
                <a:sym typeface="Times New Roman"/>
              </a:rPr>
              <a:t>Огляд та аналіз сайтів аналогів</a:t>
            </a:r>
            <a:endParaRPr b="1" sz="22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3"/>
          <p:cNvSpPr txBox="1"/>
          <p:nvPr>
            <p:ph idx="1" type="body"/>
          </p:nvPr>
        </p:nvSpPr>
        <p:spPr>
          <a:xfrm>
            <a:off x="311700" y="1112550"/>
            <a:ext cx="4260300" cy="16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uk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Розглянувши дані веб-сайти, можна одразу помітити їхні недоліки: застарілий дизайн, поганий інтерфейс користувача, багато багів в адаптивності. Такі сайти відлякують користувачів.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7" name="Google Shape;7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6150" y="445025"/>
            <a:ext cx="4267201" cy="2355012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78" name="Google Shape;7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9600" y="3096225"/>
            <a:ext cx="4260300" cy="160020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79" name="Google Shape;79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1700" y="3191475"/>
            <a:ext cx="4260299" cy="150495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uk"/>
              <a:t>Засоби для реалізації даного завдання</a:t>
            </a:r>
            <a:endParaRPr b="1"/>
          </a:p>
        </p:txBody>
      </p:sp>
      <p:sp>
        <p:nvSpPr>
          <p:cNvPr id="85" name="Google Shape;85;p4"/>
          <p:cNvSpPr txBox="1"/>
          <p:nvPr>
            <p:ph idx="1" type="body"/>
          </p:nvPr>
        </p:nvSpPr>
        <p:spPr>
          <a:xfrm>
            <a:off x="311700" y="1152475"/>
            <a:ext cx="8520600" cy="14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uk">
                <a:solidFill>
                  <a:schemeClr val="dk1"/>
                </a:solidFill>
              </a:rPr>
              <a:t>Для реалізації даного завдання було використано інструменти такі як balsamiq для розробки прототипу веб-сайту, середовище figma для створення дизайну і звичайно веб-технології такі як HTML, CSS, JavaScript для розробки веб-сайту.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6" name="Google Shape;8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995025"/>
            <a:ext cx="2105375" cy="15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43925" y="2995013"/>
            <a:ext cx="2677233" cy="15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40825" y="3035813"/>
            <a:ext cx="3067050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60272" y="2937247"/>
            <a:ext cx="1692525" cy="169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uk"/>
              <a:t> Загальна структура веб-сайту</a:t>
            </a:r>
            <a:endParaRPr b="1"/>
          </a:p>
        </p:txBody>
      </p:sp>
      <p:pic>
        <p:nvPicPr>
          <p:cNvPr id="95" name="Google Shape;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487" y="1277100"/>
            <a:ext cx="8669025" cy="365560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uk"/>
              <a:t>Результати виконання</a:t>
            </a:r>
            <a:endParaRPr b="1"/>
          </a:p>
        </p:txBody>
      </p:sp>
      <p:sp>
        <p:nvSpPr>
          <p:cNvPr id="101" name="Google Shape;101;p6"/>
          <p:cNvSpPr txBox="1"/>
          <p:nvPr>
            <p:ph idx="1" type="body"/>
          </p:nvPr>
        </p:nvSpPr>
        <p:spPr>
          <a:xfrm>
            <a:off x="311700" y="1152475"/>
            <a:ext cx="40164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uk">
                <a:solidFill>
                  <a:schemeClr val="dk1"/>
                </a:solidFill>
              </a:rPr>
              <a:t>На даному слайді можна побачити готовий фрагмент головної сторінки веб-сайту, з усім реалізованим функціоналом, сучасним дизайном та інтуїтивним інтерфейсом користувача.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2" name="Google Shape;10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52400"/>
            <a:ext cx="4419600" cy="4416475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450" y="584700"/>
            <a:ext cx="3968601" cy="430530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108" name="Google Shape;10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14274" y="584700"/>
            <a:ext cx="4301849" cy="4305299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109" name="Google Shape;109;p7"/>
          <p:cNvSpPr txBox="1"/>
          <p:nvPr/>
        </p:nvSpPr>
        <p:spPr>
          <a:xfrm>
            <a:off x="1892550" y="81600"/>
            <a:ext cx="53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uk" sz="1800"/>
              <a:t>Головна сторінка веб-сайту</a:t>
            </a:r>
            <a:endParaRPr b="1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100" y="566375"/>
            <a:ext cx="3404875" cy="4358076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115" name="Google Shape;11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3225" y="566375"/>
            <a:ext cx="4056850" cy="4358075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116" name="Google Shape;116;p8"/>
          <p:cNvSpPr txBox="1"/>
          <p:nvPr/>
        </p:nvSpPr>
        <p:spPr>
          <a:xfrm>
            <a:off x="1996050" y="0"/>
            <a:ext cx="5151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uk" sz="2000"/>
              <a:t>Сторінки курсів веб-сайту</a:t>
            </a:r>
            <a:r>
              <a:rPr b="1" lang="uk" sz="2000"/>
              <a:t> </a:t>
            </a:r>
            <a:endParaRPr b="1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