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17" roundtripDataSignature="AMtx7mgyOvD3C/Ymr1dvdkD5tSHvME9Pj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customschemas.google.com/relationships/presentationmetadata" Target="metadata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7" name="Google Shape;147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итульный слайд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14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" name="Google Shape;13;p14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rgbClr val="888888"/>
              </a:buClr>
              <a:buSzPts val="32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rgbClr val="888888"/>
              </a:buClr>
              <a:buSzPts val="28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" name="Google Shape;14;p1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" name="Google Shape;15;p1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" name="Google Shape;16;p1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вертикальный текст" type="vertTx">
  <p:cSld name="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3"/>
          <p:cNvSpPr txBox="1"/>
          <p:nvPr>
            <p:ph idx="1" type="body"/>
          </p:nvPr>
        </p:nvSpPr>
        <p:spPr>
          <a:xfrm rot="5400000">
            <a:off x="2309019" y="-251618"/>
            <a:ext cx="4525963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1" name="Google Shape;71;p2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3" name="Google Shape;73;p2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Вертикальный заголовок и текст" type="vertTitleAndTx">
  <p:cSld name="VERTICAL_TITLE_AND_VERTICAL_TEXT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24"/>
          <p:cNvSpPr txBox="1"/>
          <p:nvPr>
            <p:ph type="title"/>
          </p:nvPr>
        </p:nvSpPr>
        <p:spPr>
          <a:xfrm rot="5400000">
            <a:off x="4732338" y="2171701"/>
            <a:ext cx="5851525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4"/>
          <p:cNvSpPr txBox="1"/>
          <p:nvPr>
            <p:ph idx="1" type="body"/>
          </p:nvPr>
        </p:nvSpPr>
        <p:spPr>
          <a:xfrm rot="5400000">
            <a:off x="541338" y="190500"/>
            <a:ext cx="5851525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7" name="Google Shape;77;p24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4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9" name="Google Shape;79;p24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1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5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15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5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раздела" type="secHead">
  <p:cSld name="SECTION_HEADER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16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000"/>
              <a:buFont typeface="Calibri"/>
              <a:buNone/>
              <a:defRPr b="1" sz="4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6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rgbClr val="888888"/>
              </a:buClr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6" name="Google Shape;26;p16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6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16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Два объекта" type="twoObj">
  <p:cSld name="TWO_OBJECT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1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7"/>
          <p:cNvSpPr txBox="1"/>
          <p:nvPr>
            <p:ph idx="1" type="body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2" name="Google Shape;32;p17"/>
          <p:cNvSpPr txBox="1"/>
          <p:nvPr>
            <p:ph idx="2" type="body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9pPr>
          </a:lstStyle>
          <a:p/>
        </p:txBody>
      </p:sp>
      <p:sp>
        <p:nvSpPr>
          <p:cNvPr id="33" name="Google Shape;33;p17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7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7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Сравнение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8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39" name="Google Shape;39;p18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0" name="Google Shape;40;p18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1" name="Google Shape;41;p18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9pPr>
          </a:lstStyle>
          <a:p/>
        </p:txBody>
      </p:sp>
      <p:sp>
        <p:nvSpPr>
          <p:cNvPr id="42" name="Google Shape;42;p18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8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8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Только заголовок" type="titleOnly">
  <p:cSld name="TITLE_ONLY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9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19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9" name="Google Shape;49;p19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Пустой слайд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20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0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0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Объект с подписью" type="objTx">
  <p:cSld name="OBJECT_WITH_CAPTION_TEXT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1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1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57" name="Google Shape;57;p21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58" name="Google Shape;58;p21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1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1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Рисунок с подписью" type="picTx">
  <p:cSld name="PICTURE_WITH_CAPTION_TEXT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2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b="1" sz="2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2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</p:sp>
      <p:sp>
        <p:nvSpPr>
          <p:cNvPr id="64" name="Google Shape;64;p22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9pPr>
          </a:lstStyle>
          <a:p/>
        </p:txBody>
      </p:sp>
      <p:sp>
        <p:nvSpPr>
          <p:cNvPr id="65" name="Google Shape;65;p22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2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2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gradFill>
          <a:gsLst>
            <a:gs pos="0">
              <a:srgbClr val="17365D"/>
            </a:gs>
            <a:gs pos="22000">
              <a:srgbClr val="17365D"/>
            </a:gs>
            <a:gs pos="57000">
              <a:srgbClr val="FABF8E"/>
            </a:gs>
            <a:gs pos="84000">
              <a:srgbClr val="76923C"/>
            </a:gs>
            <a:gs pos="100000">
              <a:srgbClr val="76923C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7" name="Google Shape;7;p1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p13"/>
          <p:cNvSpPr txBox="1"/>
          <p:nvPr>
            <p:ph idx="10" type="dt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9" name="Google Shape;9;p13"/>
          <p:cNvSpPr txBox="1"/>
          <p:nvPr>
            <p:ph idx="11" type="ftr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0" name="Google Shape;10;p13"/>
          <p:cNvSpPr txBox="1"/>
          <p:nvPr>
            <p:ph idx="12" type="sldNum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"/>
          <p:cNvSpPr txBox="1"/>
          <p:nvPr>
            <p:ph type="ctrTitle"/>
          </p:nvPr>
        </p:nvSpPr>
        <p:spPr>
          <a:xfrm>
            <a:off x="467550" y="476675"/>
            <a:ext cx="8424900" cy="84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Times New Roman"/>
              <a:buNone/>
            </a:pPr>
            <a:r>
              <a:rPr lang="ru-RU" sz="3800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Кваліфікаційна робота</a:t>
            </a:r>
            <a:endParaRPr sz="3700"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5" name="Google Shape;85;p1"/>
          <p:cNvSpPr txBox="1"/>
          <p:nvPr>
            <p:ph idx="1" type="subTitle"/>
          </p:nvPr>
        </p:nvSpPr>
        <p:spPr>
          <a:xfrm>
            <a:off x="1403648" y="3861048"/>
            <a:ext cx="7488832" cy="24482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47500" lnSpcReduction="20000"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Науковий керівник:</a:t>
            </a:r>
            <a:endParaRPr sz="3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кандидат технічних наук, доцент</a:t>
            </a:r>
            <a:endParaRPr/>
          </a:p>
          <a:p>
            <a:pPr indent="0" lvl="0" marL="0" rtl="0" algn="r"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Ващишак Сергій Петрович</a:t>
            </a:r>
            <a:endParaRPr/>
          </a:p>
          <a:p>
            <a:pPr indent="0" lvl="0" marL="0" rtl="0" algn="r"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/>
          </a:p>
          <a:p>
            <a:pPr indent="0" lvl="0" marL="0" rtl="0" algn="r"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</a:t>
            </a:r>
            <a:endParaRPr/>
          </a:p>
          <a:p>
            <a:pPr indent="0" lvl="0" marL="0" rtl="0" algn="r"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Студент </a:t>
            </a:r>
            <a:endParaRPr/>
          </a:p>
          <a:p>
            <a:pPr indent="0" lvl="0" marL="0" rtl="0" algn="r"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b="1"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Кишенюк Арсентій Мирославович</a:t>
            </a:r>
            <a:endParaRPr/>
          </a:p>
          <a:p>
            <a:pPr indent="0" lvl="0" marL="0" rtl="0" algn="r">
              <a:spcBef>
                <a:spcPts val="361"/>
              </a:spcBef>
              <a:spcAft>
                <a:spcPts val="0"/>
              </a:spcAft>
              <a:buClr>
                <a:schemeClr val="dk1"/>
              </a:buClr>
              <a:buSzPct val="100000"/>
              <a:buNone/>
            </a:pPr>
            <a:r>
              <a:rPr lang="ru-RU" sz="3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Група ІПЗс-2019</a:t>
            </a:r>
            <a:endParaRPr sz="3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r">
              <a:spcBef>
                <a:spcPts val="304"/>
              </a:spcBef>
              <a:spcAft>
                <a:spcPts val="0"/>
              </a:spcAft>
              <a:buClr>
                <a:srgbClr val="888888"/>
              </a:buClr>
              <a:buSzPct val="100000"/>
              <a:buNone/>
            </a:pPr>
            <a:r>
              <a:t/>
            </a:r>
            <a:endParaRPr/>
          </a:p>
        </p:txBody>
      </p:sp>
      <p:pic>
        <p:nvPicPr>
          <p:cNvPr descr="На Донетчине создали телеграм-бот для поиска эвакуированных людей из  городов области – Східний варіант" id="86" name="Google Shape;8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7550" y="3861046"/>
            <a:ext cx="4104456" cy="2233600"/>
          </a:xfrm>
          <a:prstGeom prst="rect">
            <a:avLst/>
          </a:prstGeom>
          <a:noFill/>
          <a:ln>
            <a:noFill/>
          </a:ln>
        </p:spPr>
      </p:pic>
      <p:sp>
        <p:nvSpPr>
          <p:cNvPr id="87" name="Google Shape;87;p1"/>
          <p:cNvSpPr txBox="1"/>
          <p:nvPr/>
        </p:nvSpPr>
        <p:spPr>
          <a:xfrm>
            <a:off x="617225" y="1474475"/>
            <a:ext cx="8275200" cy="213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ru-RU" sz="27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Тема роботи: </a:t>
            </a:r>
            <a:endParaRPr b="1" sz="2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ru-RU" sz="24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Розробка телеграм бота  для знаходження столиць країн із використанням технології Python</a:t>
            </a:r>
            <a:endParaRPr b="1"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t/>
            </a:r>
            <a:endParaRPr sz="27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ru-RU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Тестування та результат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0" name="Google Shape;150;p11"/>
          <p:cNvSpPr txBox="1"/>
          <p:nvPr>
            <p:ph idx="1" type="body"/>
          </p:nvPr>
        </p:nvSpPr>
        <p:spPr>
          <a:xfrm>
            <a:off x="457200" y="1600201"/>
            <a:ext cx="8219256" cy="139675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Для того щоб переконатися в правильності роботи бота потрібно провести тестування яке наведене нижче на ресунку: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descr="https://lh4.googleusercontent.com/wKokqbOG4A9_tlzGaJicU-M3ZDlLU_6wmPshmcu1oCmf_KBvsNT0ZWNHvhCzd0o97WM2s2VoL9VfQFiPocei5OOVfRzHXGfzHtD7vddBKUXOD7URx_azSQ8GmJpy5RL2CTzTGUvwNK0rSobcuBy94w" id="151" name="Google Shape;15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31640" y="2996950"/>
            <a:ext cx="6480720" cy="33843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12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ru-RU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Висновок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57" name="Google Shape;157;p12"/>
          <p:cNvSpPr txBox="1"/>
          <p:nvPr>
            <p:ph idx="1" type="body"/>
          </p:nvPr>
        </p:nvSpPr>
        <p:spPr>
          <a:xfrm>
            <a:off x="-25" y="1251575"/>
            <a:ext cx="9144000" cy="541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449580" lvl="0" marL="0" marR="36322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У даній кваліфікаційній роботі було розглянуто розробку та реалізацію Telegram-бота, який надає інформацію про країни та їх характеристики. Робота складається з трьох розділів, кожен з яких містить певну інформацію та аналіз.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49580" lvl="0" marL="0" marR="36322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У першому розділі було проведено огляд існуючих програмних рішень, а також здійснено аналіз трьох конкретних сервісів, пов'язаних з країнами та їх характеристиками. Процес порівняння цих сервісів дало змогу визначити всі функції та постановити завдання для розробки та реалізація   Telegram-бота.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49580" lvl="0" marL="0" marR="36322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Другий розділ присвячений огляду інструментів, використаних для реалізації проекту. Розглянуто мову програмування Python, інтегроване середовище розробки PyCharm, систему контролю версій Git, а також бібліотеки, фреймворки та API. Ці інструменти були обрані з урахуванням потреб проекту та сприяли ефективній розробці бота.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49580" lvl="0" marL="0" marR="36322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Третій розділ містить опис етапів розробки та реалізації Telegram-бота. Розглянута логіка та використані алгоритми, огляд розробленого інтерфейсу, джерела даних та процес тестування проекту.</a:t>
            </a:r>
            <a:endParaRPr sz="14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449580" lvl="0" marL="0" marR="36322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-RU" sz="1400">
                <a:latin typeface="Times New Roman"/>
                <a:ea typeface="Times New Roman"/>
                <a:cs typeface="Times New Roman"/>
                <a:sym typeface="Times New Roman"/>
              </a:rPr>
              <a:t>Розробка та реалізація Telegram-бота, який надає інформацію про країни та їх столиці, є актуальним проектом. Використання відповідних інструментів та аналіз існуючих програмних рішень дозволили розробити функціональний та ефективний бот. Робота дозволила поглибити знання у сфері програмування, розробки інтерфейсів та роботи з API.</a:t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ru-RU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Мета та завдання розробки 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93" name="Google Shape;93;p3"/>
          <p:cNvSpPr txBox="1"/>
          <p:nvPr>
            <p:ph idx="1" type="body"/>
          </p:nvPr>
        </p:nvSpPr>
        <p:spPr>
          <a:xfrm>
            <a:off x="457200" y="1340775"/>
            <a:ext cx="4583400" cy="219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b="1" lang="ru-RU" sz="1900">
                <a:latin typeface="Times New Roman"/>
                <a:ea typeface="Times New Roman"/>
                <a:cs typeface="Times New Roman"/>
                <a:sym typeface="Times New Roman"/>
              </a:rPr>
              <a:t>Метою</a:t>
            </a:r>
            <a:r>
              <a:rPr lang="ru-RU" sz="1900">
                <a:latin typeface="Times New Roman"/>
                <a:ea typeface="Times New Roman"/>
                <a:cs typeface="Times New Roman"/>
                <a:sym typeface="Times New Roman"/>
              </a:rPr>
              <a:t> завдання було розробити телеграм бота, який буде виводити назву столиці за запитом. Галузевою сферою застосування, є застосування як інтернет ресурсу.</a:t>
            </a:r>
            <a:endParaRPr sz="1900"/>
          </a:p>
        </p:txBody>
      </p:sp>
      <p:pic>
        <p:nvPicPr>
          <p:cNvPr id="94" name="Google Shape;94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16850" y="1183000"/>
            <a:ext cx="2852750" cy="19031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p3"/>
          <p:cNvSpPr txBox="1"/>
          <p:nvPr/>
        </p:nvSpPr>
        <p:spPr>
          <a:xfrm>
            <a:off x="457200" y="2674625"/>
            <a:ext cx="8012400" cy="398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449580" lvl="0" marL="0" marR="36322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ru-RU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Завдання роботи</a:t>
            </a:r>
            <a:r>
              <a:rPr lang="ru-RU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полягають у наступному: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239350" lvl="0" marL="0" marR="36322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⎯"/>
            </a:pPr>
            <a:r>
              <a:rPr lang="ru-RU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дослідження можливостей використання Python та Телеграм API для розробки Телеграм-бота;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239350" lvl="0" marL="0" marR="36322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⎯"/>
            </a:pPr>
            <a:r>
              <a:rPr lang="ru-RU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дослідження теоретичної інформації, пов’язаною з розробкою  бота в месенджері Телеграм;  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239350" lvl="0" marL="0" marR="36322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⎯"/>
            </a:pPr>
            <a:r>
              <a:rPr lang="ru-RU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розробка функціоналу Телеграм-бота головна ціль якого знаходження столиці країни;</a:t>
            </a:r>
            <a:endParaRPr sz="19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239350" lvl="0" marL="0" marR="363220" rtl="0"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900"/>
              <a:buFont typeface="Times New Roman"/>
              <a:buChar char="⎯"/>
            </a:pPr>
            <a:r>
              <a:rPr lang="ru-RU" sz="19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тестування розробленого Телеграм-бота та виправлення всіх    виявлених помилок.</a:t>
            </a:r>
            <a:endParaRPr sz="19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ru-RU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Аналоги 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1" name="Google Shape;101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None/>
            </a:pPr>
            <a:r>
              <a:rPr lang="ru-RU">
                <a:latin typeface="Times New Roman"/>
                <a:ea typeface="Times New Roman"/>
                <a:cs typeface="Times New Roman"/>
                <a:sym typeface="Times New Roman"/>
              </a:rPr>
              <a:t>Telegram бот "World Capitals Quiz" - це інтерактивна гра, яка дозволяє користувачам вивчати назви столиць різних країн та вдосконалювати свої знання з географії</a:t>
            </a:r>
            <a:endParaRPr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2" name="Google Shape;102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95737" y="3789040"/>
            <a:ext cx="4752526" cy="259500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ru-RU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Аналоги 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08" name="Google Shape;108;p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Сервіс countryreports.org є джерелом інформації про країни світу та їх культуру, історію, географію, економіку та багато іншого. Сервіс надає багато корисної інформації, такої як фотографії та відео, а також розповіді про історію та культуру країн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09" name="Google Shape;109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8753" y="3068960"/>
            <a:ext cx="6624736" cy="31683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ru-RU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Вибір засобів для реалізації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15" name="Google Shape;115;p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Для вирішення поставленого завдання були використані мова програмування Python. В данній роботі було використано такі бібліотеки: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just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AIOGram;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just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TGramBot;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-342900" lvl="0" marL="342900" rtl="0" algn="just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OrigamiBot.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Також для створення ботів в Telegram можна застосовувати модуль </a:t>
            </a:r>
            <a:r>
              <a:rPr b="1" lang="ru-RU" sz="2000">
                <a:latin typeface="Times New Roman"/>
                <a:ea typeface="Times New Roman"/>
                <a:cs typeface="Times New Roman"/>
                <a:sym typeface="Times New Roman"/>
              </a:rPr>
              <a:t>pytgbot , telegram-text </a:t>
            </a: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та фремворк </a:t>
            </a:r>
            <a:r>
              <a:rPr b="1" lang="ru-RU" sz="2000">
                <a:latin typeface="Times New Roman"/>
                <a:ea typeface="Times New Roman"/>
                <a:cs typeface="Times New Roman"/>
                <a:sym typeface="Times New Roman"/>
              </a:rPr>
              <a:t>teleflask</a:t>
            </a:r>
            <a:endParaRPr b="1"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16" name="Google Shape;116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935476" y="4293095"/>
            <a:ext cx="3749765" cy="210685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39552" y="4293096"/>
            <a:ext cx="3744416" cy="21068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ru-RU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Вибір засобів для реалізації</a:t>
            </a:r>
            <a:endParaRPr>
              <a:solidFill>
                <a:schemeClr val="lt1"/>
              </a:solidFill>
            </a:endParaRPr>
          </a:p>
        </p:txBody>
      </p:sp>
      <p:sp>
        <p:nvSpPr>
          <p:cNvPr id="123" name="Google Shape;123;p7"/>
          <p:cNvSpPr txBox="1"/>
          <p:nvPr>
            <p:ph idx="1" type="body"/>
          </p:nvPr>
        </p:nvSpPr>
        <p:spPr>
          <a:xfrm>
            <a:off x="457200" y="1600200"/>
            <a:ext cx="8219256" cy="48531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AIOGram —  це досить проста та повністю асинхронна бібліотека для API Telegram Bot на Python, яка написана з використанням asyncio та aiohttp.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t/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TGramBot — це частково автоматично створена асинхронна платформа для розробки Телеграм-ботів на Python з підтримкою Minimal Telegram Bot API.</a:t>
            </a:r>
            <a:endParaRPr/>
          </a:p>
          <a:p>
            <a:pPr indent="0" lvl="0" marL="0" rtl="0" algn="just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</a:pPr>
            <a:r>
              <a:rPr lang="ru-RU" sz="2000">
                <a:latin typeface="Times New Roman"/>
                <a:ea typeface="Times New Roman"/>
                <a:cs typeface="Times New Roman"/>
                <a:sym typeface="Times New Roman"/>
              </a:rPr>
              <a:t>OrigamiBot — це бібліотека для розробки Телеграм-ботів на Python з підтримкою API Telegram Bot.</a:t>
            </a:r>
            <a:endParaRPr sz="2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ru-RU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Створення бота у @BotFather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29" name="Google Shape;129;p8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8313" y="1933473"/>
            <a:ext cx="8207375" cy="421501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ru-RU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"Хендлер"  </a:t>
            </a:r>
            <a:endParaRPr>
              <a:solidFill>
                <a:schemeClr val="lt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35" name="Google Shape;135;p9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1836" y="3933056"/>
            <a:ext cx="8172450" cy="1343025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9"/>
          <p:cNvSpPr/>
          <p:nvPr/>
        </p:nvSpPr>
        <p:spPr>
          <a:xfrm>
            <a:off x="545367" y="2132112"/>
            <a:ext cx="8208912" cy="132343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ru-RU" sz="20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"Хендлер" (англ. handler) - це функція, яка виконує певні дії при отриманні певного повідомлення від користувача. У контексті створення телеграм бота, хендлер на команду /capital означає функцію, яка буде виконуватись при отриманні команди "/capital" від користувача бота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137" name="Google Shape;137;p9"/>
          <p:cNvSpPr/>
          <p:nvPr/>
        </p:nvSpPr>
        <p:spPr>
          <a:xfrm>
            <a:off x="2363823" y="5358003"/>
            <a:ext cx="4572000" cy="92333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 Handler на команду /capital</a:t>
            </a:r>
            <a:endParaRPr sz="1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br>
              <a:rPr lang="ru-RU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</a:b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400"/>
              <a:buFont typeface="Times New Roman"/>
              <a:buNone/>
            </a:pPr>
            <a:r>
              <a:rPr lang="ru-RU">
                <a:solidFill>
                  <a:schemeClr val="lt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"Хендлер" </a:t>
            </a:r>
            <a:endParaRPr/>
          </a:p>
        </p:txBody>
      </p:sp>
      <p:sp>
        <p:nvSpPr>
          <p:cNvPr id="143" name="Google Shape;143;p10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ru-RU" sz="2400">
                <a:latin typeface="Times New Roman"/>
                <a:ea typeface="Times New Roman"/>
                <a:cs typeface="Times New Roman"/>
                <a:sym typeface="Times New Roman"/>
              </a:rPr>
              <a:t>Цей handler відповідатиме за статистику, яку можна буде збирати від взаємодії користувачів з ботом. Фрагмент коду наведено на рисунку </a:t>
            </a:r>
            <a:endParaRPr sz="24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144" name="Google Shape;144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51720" y="2924943"/>
            <a:ext cx="5328592" cy="34713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Тема Office">
  <a:themeElements>
    <a:clrScheme name="Стандартная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2023-05-25T15:56:25Z</dcterms:created>
  <dc:creator>арсен кишенюк</dc:creator>
</cp:coreProperties>
</file>