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66" r:id="rId5"/>
    <p:sldId id="259" r:id="rId6"/>
    <p:sldId id="263" r:id="rId7"/>
    <p:sldId id="260" r:id="rId8"/>
    <p:sldId id="262" r:id="rId9"/>
    <p:sldId id="265" r:id="rId10"/>
  </p:sldIdLst>
  <p:sldSz cx="9144000" cy="5143500" type="screen16x9"/>
  <p:notesSz cx="6858000" cy="9144000"/>
  <p:embeddedFontLst>
    <p:embeddedFont>
      <p:font typeface="Maven Pro" panose="020B0604020202020204" charset="0"/>
      <p:regular r:id="rId12"/>
      <p:bold r:id="rId13"/>
    </p:embeddedFont>
    <p:embeddedFont>
      <p:font typeface="Nunito" pitchFamily="2" charset="-52"/>
      <p:regular r:id="rId14"/>
      <p:bold r:id="rId15"/>
      <p:italic r:id="rId16"/>
      <p:boldItalic r:id="rId17"/>
    </p:embeddedFont>
    <p:embeddedFont>
      <p:font typeface="Nunito ExtraBold" pitchFamily="2" charset="-52"/>
      <p:bold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7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c6f73a0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c6f73a0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c6f73a04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c6f73a04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c6f73a04f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c6f73a04f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c6f73a04f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c6f73a04f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3147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c6f73a04f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c6f73a04f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c6f73a04f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c6f73a04f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c6f73a04f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c6f73a04f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c6f73a04f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c6f73a04f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c6f73a0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c6f73a0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8304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name="adj1" fmla="val 8244818"/>
                  <a:gd name="adj2" fmla="val 16246175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name="adj1" fmla="val 8801158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name="adj1" fmla="val 1255410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Google Shape;46;p2"/>
          <p:cNvSpPr txBox="1">
            <a:spLocks noGrp="1"/>
          </p:cNvSpPr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2"/>
          <p:cNvSpPr txBox="1">
            <a:spLocks noGrp="1"/>
          </p:cNvSpPr>
          <p:nvPr>
            <p:ph type="subTitle" idx="1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2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68" name="Google Shape;268;p11"/>
          <p:cNvSpPr txBox="1">
            <a:spLocks noGrp="1"/>
          </p:cNvSpPr>
          <p:nvPr>
            <p:ph type="title" hasCustomPrompt="1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>
            <a:spLocks noGrp="1"/>
          </p:cNvSpPr>
          <p:nvPr>
            <p:ph type="body" idx="1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2" name="Google Shape;82;p3"/>
          <p:cNvSpPr txBox="1">
            <a:spLocks noGrp="1"/>
          </p:cNvSpPr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Google Shape;88;p4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4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0" name="Google Shape;90;p4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5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2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5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6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 txBox="1">
            <a:spLocks noGrp="1"/>
          </p:cNvSpPr>
          <p:nvPr>
            <p:ph type="body" idx="1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8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131;p9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subTitle" idx="1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body" idx="2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9" name="Google Shape;139;p10"/>
          <p:cNvSpPr txBox="1">
            <a:spLocks noGrp="1"/>
          </p:cNvSpPr>
          <p:nvPr>
            <p:ph type="body" idx="1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40" name="Google Shape;140;p10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oment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‹№›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>
            <a:spLocks noGrp="1"/>
          </p:cNvSpPr>
          <p:nvPr>
            <p:ph type="ctrTitle"/>
          </p:nvPr>
        </p:nvSpPr>
        <p:spPr>
          <a:xfrm>
            <a:off x="824000" y="1294837"/>
            <a:ext cx="4255500" cy="171772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0" dirty="0">
                <a:latin typeface="Nunito ExtraBold"/>
                <a:ea typeface="Nunito ExtraBold"/>
                <a:cs typeface="Nunito ExtraBold"/>
                <a:sym typeface="Nunito ExtraBold"/>
              </a:rPr>
              <a:t>Розробка мобільного застосунку World Tutorial засобами Java</a:t>
            </a:r>
            <a:endParaRPr sz="2400" b="0" dirty="0"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A871E0-9D7C-499F-ABDC-0A7B18DE638D}"/>
              </a:ext>
            </a:extLst>
          </p:cNvPr>
          <p:cNvSpPr txBox="1"/>
          <p:nvPr/>
        </p:nvSpPr>
        <p:spPr>
          <a:xfrm>
            <a:off x="824000" y="3012559"/>
            <a:ext cx="4255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>
                <a:solidFill>
                  <a:schemeClr val="bg1"/>
                </a:solidFill>
                <a:latin typeface="Nunito ExtraBold" pitchFamily="2" charset="-52"/>
              </a:rPr>
              <a:t>Виконав</a:t>
            </a:r>
            <a:r>
              <a:rPr lang="ru-RU" sz="1600" dirty="0">
                <a:solidFill>
                  <a:schemeClr val="bg1"/>
                </a:solidFill>
                <a:latin typeface="Nunito ExtraBold" pitchFamily="2" charset="-52"/>
              </a:rPr>
              <a:t> Куриш В.В</a:t>
            </a:r>
          </a:p>
          <a:p>
            <a:endParaRPr lang="ru-RU" sz="1600" dirty="0">
              <a:solidFill>
                <a:schemeClr val="bg1"/>
              </a:solidFill>
              <a:latin typeface="Nunito ExtraBold" pitchFamily="2" charset="-52"/>
            </a:endParaRPr>
          </a:p>
          <a:p>
            <a:r>
              <a:rPr lang="ru-RU" sz="1600" dirty="0" err="1">
                <a:solidFill>
                  <a:schemeClr val="bg1"/>
                </a:solidFill>
                <a:latin typeface="Nunito ExtraBold" pitchFamily="2" charset="-52"/>
              </a:rPr>
              <a:t>Керівник</a:t>
            </a:r>
            <a:r>
              <a:rPr lang="ru-RU" sz="1600" dirty="0">
                <a:solidFill>
                  <a:schemeClr val="bg1"/>
                </a:solidFill>
                <a:latin typeface="Nunito ExtraBold" pitchFamily="2" charset="-52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Nunito ExtraBold" pitchFamily="2" charset="-52"/>
              </a:rPr>
              <a:t>Зікратий</a:t>
            </a:r>
            <a:r>
              <a:rPr lang="ru-RU" sz="1600" dirty="0">
                <a:solidFill>
                  <a:schemeClr val="bg1"/>
                </a:solidFill>
                <a:latin typeface="Nunito ExtraBold" pitchFamily="2" charset="-52"/>
              </a:rPr>
              <a:t> С.В</a:t>
            </a:r>
            <a:endParaRPr lang="ru-UA" sz="1600" dirty="0">
              <a:solidFill>
                <a:schemeClr val="bg1"/>
              </a:solidFill>
              <a:latin typeface="Nunito ExtraBold" pitchFamily="2" charset="-5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4"/>
          <p:cNvSpPr txBox="1">
            <a:spLocks noGrp="1"/>
          </p:cNvSpPr>
          <p:nvPr>
            <p:ph type="title"/>
          </p:nvPr>
        </p:nvSpPr>
        <p:spPr>
          <a:xfrm>
            <a:off x="749700" y="668300"/>
            <a:ext cx="3822300" cy="1179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>
                <a:latin typeface="Nunito"/>
                <a:ea typeface="Nunito"/>
                <a:cs typeface="Nunito"/>
                <a:sym typeface="Nunito"/>
              </a:rPr>
              <a:t>Мета роботи</a:t>
            </a:r>
            <a:endParaRPr sz="2400" dirty="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3" name="Google Shape;283;p14"/>
          <p:cNvSpPr txBox="1"/>
          <p:nvPr/>
        </p:nvSpPr>
        <p:spPr>
          <a:xfrm>
            <a:off x="845350" y="1855950"/>
            <a:ext cx="5970600" cy="101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14300" lvl="0" algn="l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ru-UA" sz="1800" b="1" dirty="0" err="1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Розроб</a:t>
            </a:r>
            <a:r>
              <a:rPr lang="ru-RU" sz="1800" b="1" dirty="0" err="1">
                <a:solidFill>
                  <a:schemeClr val="bg1"/>
                </a:solidFill>
                <a:latin typeface="Nunito" pitchFamily="2" charset="-52"/>
                <a:ea typeface="Times New Roman" panose="02020603050405020304" pitchFamily="18" charset="0"/>
              </a:rPr>
              <a:t>ити</a:t>
            </a:r>
            <a:r>
              <a:rPr lang="ru-RU" sz="1800" b="1" dirty="0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мобільний</a:t>
            </a:r>
            <a:r>
              <a:rPr lang="ru-RU" sz="1800" b="1" dirty="0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додаток</a:t>
            </a:r>
            <a:r>
              <a:rPr lang="ru-RU" sz="1800" b="1" dirty="0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 для </a:t>
            </a:r>
            <a:r>
              <a:rPr lang="ru-RU" sz="1800" b="1" dirty="0" err="1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переглюду</a:t>
            </a:r>
            <a:r>
              <a:rPr lang="ru-RU" sz="1800" b="1" dirty="0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туторіалів</a:t>
            </a:r>
            <a:r>
              <a:rPr lang="ru-RU" sz="1800" b="1" dirty="0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із</a:t>
            </a:r>
            <a:r>
              <a:rPr lang="ru-RU" sz="1800" b="1" dirty="0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можливістю</a:t>
            </a:r>
            <a:r>
              <a:rPr lang="ru-RU" sz="1800" b="1" dirty="0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їх</a:t>
            </a:r>
            <a:r>
              <a:rPr lang="ru-RU" sz="1800" b="1" dirty="0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створення</a:t>
            </a:r>
            <a:r>
              <a:rPr lang="ru-UA" sz="1800" b="1" dirty="0">
                <a:solidFill>
                  <a:schemeClr val="bg1"/>
                </a:solidFill>
                <a:effectLst/>
                <a:latin typeface="Nunito" pitchFamily="2" charset="-52"/>
                <a:ea typeface="Times New Roman" panose="02020603050405020304" pitchFamily="18" charset="0"/>
              </a:rPr>
              <a:t>.</a:t>
            </a:r>
            <a:endParaRPr sz="1800" b="1" dirty="0">
              <a:solidFill>
                <a:schemeClr val="bg1"/>
              </a:solidFill>
              <a:latin typeface="Nunito" pitchFamily="2" charset="-52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0CE5E62-E60A-421A-BE20-A924086E2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03800" y="1799550"/>
            <a:ext cx="3268200" cy="3001050"/>
          </a:xfrm>
        </p:spPr>
        <p:txBody>
          <a:bodyPr>
            <a:noAutofit/>
          </a:bodyPr>
          <a:lstStyle/>
          <a:p>
            <a:pPr marL="146050" indent="0">
              <a:buNone/>
            </a:pPr>
            <a:r>
              <a:rPr lang="ru-RU" sz="1400" b="1" dirty="0"/>
              <a:t>У </a:t>
            </a:r>
            <a:r>
              <a:rPr lang="ru-RU" sz="1400" b="1" dirty="0" err="1"/>
              <a:t>сучасному</a:t>
            </a:r>
            <a:r>
              <a:rPr lang="ru-RU" sz="1400" b="1" dirty="0"/>
              <a:t> </a:t>
            </a:r>
            <a:r>
              <a:rPr lang="ru-RU" sz="1400" b="1" dirty="0" err="1"/>
              <a:t>світі</a:t>
            </a:r>
            <a:r>
              <a:rPr lang="ru-RU" sz="1400" b="1" dirty="0"/>
              <a:t> </a:t>
            </a:r>
            <a:r>
              <a:rPr lang="ru-RU" sz="1400" b="1" dirty="0" err="1"/>
              <a:t>існує</a:t>
            </a:r>
            <a:r>
              <a:rPr lang="ru-RU" sz="1400" b="1" dirty="0"/>
              <a:t> </a:t>
            </a:r>
            <a:r>
              <a:rPr lang="ru-RU" sz="1400" b="1" dirty="0" err="1"/>
              <a:t>багато</a:t>
            </a:r>
            <a:r>
              <a:rPr lang="ru-RU" sz="1400" b="1" dirty="0"/>
              <a:t> </a:t>
            </a:r>
            <a:r>
              <a:rPr lang="ru-RU" sz="1400" b="1" dirty="0" err="1"/>
              <a:t>додатків</a:t>
            </a:r>
            <a:r>
              <a:rPr lang="ru-RU" sz="1400" b="1" dirty="0"/>
              <a:t>, </a:t>
            </a:r>
            <a:r>
              <a:rPr lang="ru-RU" sz="1400" b="1" dirty="0" err="1"/>
              <a:t>що</a:t>
            </a:r>
            <a:r>
              <a:rPr lang="ru-RU" sz="1400" b="1" dirty="0"/>
              <a:t> </a:t>
            </a:r>
            <a:r>
              <a:rPr lang="ru-RU" sz="1400" b="1" dirty="0" err="1"/>
              <a:t>надають</a:t>
            </a:r>
            <a:r>
              <a:rPr lang="ru-RU" sz="1400" b="1" dirty="0"/>
              <a:t> </a:t>
            </a:r>
            <a:r>
              <a:rPr lang="ru-RU" sz="1400" b="1" dirty="0" err="1"/>
              <a:t>можливість</a:t>
            </a:r>
            <a:r>
              <a:rPr lang="ru-RU" sz="1400" b="1" dirty="0"/>
              <a:t> </a:t>
            </a:r>
            <a:r>
              <a:rPr lang="ru-RU" sz="1400" b="1" dirty="0" err="1"/>
              <a:t>користувачам</a:t>
            </a:r>
            <a:r>
              <a:rPr lang="ru-RU" sz="1400" b="1" dirty="0"/>
              <a:t> </a:t>
            </a:r>
            <a:r>
              <a:rPr lang="ru-RU" sz="1400" b="1" dirty="0" err="1"/>
              <a:t>отримати</a:t>
            </a:r>
            <a:r>
              <a:rPr lang="ru-RU" sz="1400" b="1" dirty="0"/>
              <a:t> доступ до </a:t>
            </a:r>
            <a:r>
              <a:rPr lang="ru-RU" sz="1400" b="1" dirty="0" err="1"/>
              <a:t>навчальних</a:t>
            </a:r>
            <a:r>
              <a:rPr lang="ru-RU" sz="1400" b="1" dirty="0"/>
              <a:t> </a:t>
            </a:r>
            <a:r>
              <a:rPr lang="ru-RU" sz="1400" b="1" dirty="0" err="1"/>
              <a:t>матеріалів</a:t>
            </a:r>
            <a:r>
              <a:rPr lang="ru-RU" sz="1400" b="1" dirty="0"/>
              <a:t> та </a:t>
            </a:r>
            <a:r>
              <a:rPr lang="ru-RU" sz="1400" b="1" dirty="0" err="1"/>
              <a:t>туторіалів</a:t>
            </a:r>
            <a:r>
              <a:rPr lang="ru-RU" sz="1400" b="1" dirty="0"/>
              <a:t> у </a:t>
            </a:r>
            <a:r>
              <a:rPr lang="ru-RU" sz="1400" b="1" dirty="0" err="1"/>
              <a:t>різних</a:t>
            </a:r>
            <a:r>
              <a:rPr lang="ru-RU" sz="1400" b="1" dirty="0"/>
              <a:t> </a:t>
            </a:r>
            <a:r>
              <a:rPr lang="ru-RU" sz="1400" b="1" dirty="0" err="1"/>
              <a:t>галузях</a:t>
            </a:r>
            <a:r>
              <a:rPr lang="ru-RU" sz="1400" b="1" dirty="0"/>
              <a:t>. </a:t>
            </a:r>
            <a:r>
              <a:rPr lang="ru-RU" sz="1400" b="1" dirty="0" err="1"/>
              <a:t>Огляд</a:t>
            </a:r>
            <a:r>
              <a:rPr lang="ru-RU" sz="1400" b="1" dirty="0"/>
              <a:t> </a:t>
            </a:r>
            <a:r>
              <a:rPr lang="ru-RU" sz="1400" b="1" dirty="0" err="1"/>
              <a:t>аналогів</a:t>
            </a:r>
            <a:r>
              <a:rPr lang="ru-RU" sz="1400" b="1" dirty="0"/>
              <a:t> </a:t>
            </a:r>
            <a:r>
              <a:rPr lang="ru-RU" sz="1400" b="1" dirty="0" err="1"/>
              <a:t>був</a:t>
            </a:r>
            <a:r>
              <a:rPr lang="ru-RU" sz="1400" b="1" dirty="0"/>
              <a:t> проведений з метою </a:t>
            </a:r>
            <a:r>
              <a:rPr lang="ru-RU" sz="1400" b="1" dirty="0" err="1"/>
              <a:t>вивчення</a:t>
            </a:r>
            <a:r>
              <a:rPr lang="ru-RU" sz="1400" b="1" dirty="0"/>
              <a:t> </a:t>
            </a:r>
            <a:r>
              <a:rPr lang="ru-RU" sz="1400" b="1" dirty="0" err="1"/>
              <a:t>існуючих</a:t>
            </a:r>
            <a:r>
              <a:rPr lang="ru-RU" sz="1400" b="1" dirty="0"/>
              <a:t> </a:t>
            </a:r>
            <a:r>
              <a:rPr lang="ru-RU" sz="1400" b="1" dirty="0" err="1"/>
              <a:t>рішень</a:t>
            </a:r>
            <a:r>
              <a:rPr lang="ru-RU" sz="1400" b="1" dirty="0"/>
              <a:t> та </a:t>
            </a:r>
            <a:r>
              <a:rPr lang="ru-RU" sz="1400" b="1" dirty="0" err="1"/>
              <a:t>визначення</a:t>
            </a:r>
            <a:r>
              <a:rPr lang="ru-RU" sz="1400" b="1" dirty="0"/>
              <a:t> </a:t>
            </a:r>
            <a:r>
              <a:rPr lang="ru-RU" sz="1400" b="1" dirty="0" err="1"/>
              <a:t>їх</a:t>
            </a:r>
            <a:r>
              <a:rPr lang="ru-RU" sz="1400" b="1" dirty="0"/>
              <a:t> </a:t>
            </a:r>
            <a:r>
              <a:rPr lang="ru-RU" sz="1400" b="1" dirty="0" err="1"/>
              <a:t>переваг</a:t>
            </a:r>
            <a:r>
              <a:rPr lang="ru-RU" sz="1400" b="1" dirty="0"/>
              <a:t> і </a:t>
            </a:r>
            <a:r>
              <a:rPr lang="ru-RU" sz="1400" b="1" dirty="0" err="1"/>
              <a:t>недоліків</a:t>
            </a:r>
            <a:r>
              <a:rPr lang="ru-RU" sz="1400" b="1" dirty="0"/>
              <a:t>. Ось </a:t>
            </a:r>
            <a:r>
              <a:rPr lang="ru-RU" sz="1400" b="1" dirty="0" err="1"/>
              <a:t>кілька</a:t>
            </a:r>
            <a:r>
              <a:rPr lang="ru-RU" sz="1400" b="1" dirty="0"/>
              <a:t> </a:t>
            </a:r>
            <a:r>
              <a:rPr lang="ru-RU" sz="1400" b="1" dirty="0" err="1"/>
              <a:t>популярних</a:t>
            </a:r>
            <a:r>
              <a:rPr lang="ru-RU" sz="1400" b="1" dirty="0"/>
              <a:t> </a:t>
            </a:r>
            <a:r>
              <a:rPr lang="ru-RU" sz="1400" b="1" dirty="0" err="1"/>
              <a:t>аналогів</a:t>
            </a:r>
            <a:r>
              <a:rPr lang="ru-RU" sz="1400" b="1" dirty="0"/>
              <a:t>, </a:t>
            </a:r>
            <a:r>
              <a:rPr lang="ru-RU" sz="1400" b="1" dirty="0" err="1"/>
              <a:t>які</a:t>
            </a:r>
            <a:r>
              <a:rPr lang="ru-RU" sz="1400" b="1" dirty="0"/>
              <a:t> </a:t>
            </a:r>
            <a:r>
              <a:rPr lang="ru-RU" sz="1400" b="1" dirty="0" err="1"/>
              <a:t>були</a:t>
            </a:r>
            <a:r>
              <a:rPr lang="ru-RU" sz="1400" b="1" dirty="0"/>
              <a:t> </a:t>
            </a:r>
            <a:r>
              <a:rPr lang="ru-RU" sz="1400" b="1" dirty="0" err="1"/>
              <a:t>розглянуті</a:t>
            </a:r>
            <a:r>
              <a:rPr lang="ru-RU" sz="1400" b="1" dirty="0"/>
              <a:t>:</a:t>
            </a:r>
            <a:endParaRPr lang="ru-UA" sz="1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43D1A7-42C6-4AF5-AC53-8540D004ED6C}"/>
              </a:ext>
            </a:extLst>
          </p:cNvPr>
          <p:cNvSpPr txBox="1"/>
          <p:nvPr/>
        </p:nvSpPr>
        <p:spPr>
          <a:xfrm>
            <a:off x="1303800" y="985284"/>
            <a:ext cx="28287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latin typeface="Nunito" pitchFamily="2" charset="-52"/>
              </a:rPr>
              <a:t>Огляд</a:t>
            </a:r>
            <a:r>
              <a:rPr lang="ru-RU" sz="2400" b="1" dirty="0">
                <a:latin typeface="Nunito" pitchFamily="2" charset="-52"/>
              </a:rPr>
              <a:t> </a:t>
            </a:r>
            <a:r>
              <a:rPr lang="ru-RU" sz="2400" b="1" dirty="0" err="1">
                <a:latin typeface="Nunito" pitchFamily="2" charset="-52"/>
              </a:rPr>
              <a:t>аналогів</a:t>
            </a:r>
            <a:endParaRPr lang="ru-UA" sz="2400" b="1" dirty="0">
              <a:latin typeface="Nunito" pitchFamily="2" charset="-52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6C81C6-58AD-43A3-9912-3360371D934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6" b="4975"/>
          <a:stretch/>
        </p:blipFill>
        <p:spPr bwMode="auto">
          <a:xfrm>
            <a:off x="4767799" y="2017030"/>
            <a:ext cx="1349197" cy="27835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733C046-876C-4C0B-B69A-8A70254391AB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5" b="4807"/>
          <a:stretch/>
        </p:blipFill>
        <p:spPr bwMode="auto">
          <a:xfrm>
            <a:off x="5892741" y="1177250"/>
            <a:ext cx="1367259" cy="2788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6EA17AB-2598-449A-AAC5-632CB741605A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4" b="4964"/>
          <a:stretch/>
        </p:blipFill>
        <p:spPr bwMode="auto">
          <a:xfrm>
            <a:off x="7035744" y="342899"/>
            <a:ext cx="1367259" cy="27835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The Relationship Between Android and Java | by Troy Patrick | THE ICONIC  Tech">
            <a:extLst>
              <a:ext uri="{FF2B5EF4-FFF2-40B4-BE49-F238E27FC236}">
                <a16:creationId xmlns:a16="http://schemas.microsoft.com/office/drawing/2014/main" id="{5622CF99-2C69-4E07-8BA8-D256F864F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9" y="1107193"/>
            <a:ext cx="3862609" cy="205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CF655E4-D3BF-47FE-BBBA-D1ED9E783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err="1">
                <a:latin typeface="Nunito" pitchFamily="2" charset="-52"/>
              </a:rPr>
              <a:t>Засоби</a:t>
            </a:r>
            <a:r>
              <a:rPr lang="ru-RU" sz="2800" b="1" dirty="0">
                <a:latin typeface="Nunito" pitchFamily="2" charset="-52"/>
              </a:rPr>
              <a:t> для </a:t>
            </a:r>
            <a:r>
              <a:rPr lang="ru-RU" sz="2800" b="1" dirty="0" err="1">
                <a:latin typeface="Nunito" pitchFamily="2" charset="-52"/>
              </a:rPr>
              <a:t>реалізації</a:t>
            </a:r>
            <a:endParaRPr lang="ru-UA" sz="2800" b="1" dirty="0">
              <a:latin typeface="Nunito" pitchFamily="2" charset="-52"/>
            </a:endParaRPr>
          </a:p>
        </p:txBody>
      </p:sp>
      <p:pic>
        <p:nvPicPr>
          <p:cNvPr id="5" name="Picture 4" descr="MySQL — Википедия">
            <a:extLst>
              <a:ext uri="{FF2B5EF4-FFF2-40B4-BE49-F238E27FC236}">
                <a16:creationId xmlns:a16="http://schemas.microsoft.com/office/drawing/2014/main" id="{AFE7DC2B-B6F0-460A-AE55-F007B70FE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763" y="1286830"/>
            <a:ext cx="3274828" cy="169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478E5F30-7202-484E-9313-1E5CEFE74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909" y="3067768"/>
            <a:ext cx="4915268" cy="155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03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CF655E4-D3BF-47FE-BBBA-D1ED9E783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Nunito" pitchFamily="2" charset="-52"/>
              </a:rPr>
              <a:t>Структура</a:t>
            </a:r>
            <a:endParaRPr lang="ru-UA" dirty="0">
              <a:latin typeface="Nunito" pitchFamily="2" charset="-52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F24ED3B-A471-41F8-9836-478432E879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6" t="24349" r="33642" b="12286"/>
          <a:stretch/>
        </p:blipFill>
        <p:spPr bwMode="auto">
          <a:xfrm>
            <a:off x="5436780" y="1871330"/>
            <a:ext cx="2835349" cy="227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E7A0FE2-C375-4BF2-B8F5-3C96751CAB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998" y="1610723"/>
            <a:ext cx="4834192" cy="322415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293;p16">
            <a:extLst>
              <a:ext uri="{FF2B5EF4-FFF2-40B4-BE49-F238E27FC236}">
                <a16:creationId xmlns:a16="http://schemas.microsoft.com/office/drawing/2014/main" id="{FFD4112C-E7E1-41AB-B33E-67680DBEB88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28398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>
                <a:latin typeface="Nunito"/>
                <a:ea typeface="Nunito"/>
                <a:cs typeface="Nunito"/>
                <a:sym typeface="Nunito"/>
              </a:rPr>
              <a:t>Дивись, вчись та читай</a:t>
            </a:r>
            <a:endParaRPr sz="2400" dirty="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9" name="Google Shape;295;p16">
            <a:extLst>
              <a:ext uri="{FF2B5EF4-FFF2-40B4-BE49-F238E27FC236}">
                <a16:creationId xmlns:a16="http://schemas.microsoft.com/office/drawing/2014/main" id="{8033AB43-10BD-4771-B9C4-0B3A8F069137}"/>
              </a:ext>
            </a:extLst>
          </p:cNvPr>
          <p:cNvSpPr txBox="1">
            <a:spLocks/>
          </p:cNvSpPr>
          <p:nvPr/>
        </p:nvSpPr>
        <p:spPr>
          <a:xfrm>
            <a:off x="713050" y="1684500"/>
            <a:ext cx="3332400" cy="25416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None/>
              <a:defRPr sz="1600" b="0" i="0" u="none" strike="noStrike" cap="non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200"/>
              </a:spcAft>
            </a:pPr>
            <a:r>
              <a:rPr lang="ru-RU" sz="1400" b="1" dirty="0"/>
              <a:t>У вас в </a:t>
            </a:r>
            <a:r>
              <a:rPr lang="ru-RU" sz="1400" b="1" dirty="0" err="1"/>
              <a:t>будуть</a:t>
            </a:r>
            <a:r>
              <a:rPr lang="ru-RU" sz="1400" b="1" dirty="0"/>
              <a:t> </a:t>
            </a:r>
            <a:r>
              <a:rPr lang="ru-RU" sz="1400" b="1" dirty="0" err="1"/>
              <a:t>доступі</a:t>
            </a:r>
            <a:r>
              <a:rPr lang="ru-RU" sz="1400" b="1" dirty="0"/>
              <a:t> </a:t>
            </a:r>
            <a:r>
              <a:rPr lang="ru-RU" sz="1400" b="1" dirty="0" err="1"/>
              <a:t>сотні</a:t>
            </a:r>
            <a:r>
              <a:rPr lang="ru-RU" sz="1400" b="1" dirty="0"/>
              <a:t> </a:t>
            </a:r>
            <a:r>
              <a:rPr lang="ru-RU" sz="1400" b="1" dirty="0" err="1"/>
              <a:t>туторіалів</a:t>
            </a:r>
            <a:r>
              <a:rPr lang="ru-RU" sz="1400" b="1" dirty="0"/>
              <a:t> </a:t>
            </a:r>
            <a:r>
              <a:rPr lang="ru-RU" sz="1400" b="1" dirty="0" err="1"/>
              <a:t>під</a:t>
            </a:r>
            <a:r>
              <a:rPr lang="ru-RU" sz="1400" b="1" dirty="0"/>
              <a:t> </a:t>
            </a:r>
            <a:r>
              <a:rPr lang="ru-RU" sz="1400" b="1" dirty="0" err="1"/>
              <a:t>різними</a:t>
            </a:r>
            <a:r>
              <a:rPr lang="ru-RU" sz="1400" b="1" dirty="0"/>
              <a:t> </a:t>
            </a:r>
            <a:r>
              <a:rPr lang="ru-RU" sz="1400" b="1" dirty="0" err="1"/>
              <a:t>категоріями</a:t>
            </a:r>
            <a:r>
              <a:rPr lang="ru-RU" sz="1400" b="1" dirty="0"/>
              <a:t>, </a:t>
            </a:r>
            <a:r>
              <a:rPr lang="ru-RU" sz="1400" b="1" dirty="0" err="1"/>
              <a:t>ви</a:t>
            </a:r>
            <a:r>
              <a:rPr lang="ru-RU" sz="1400" b="1" dirty="0"/>
              <a:t> </a:t>
            </a:r>
            <a:r>
              <a:rPr lang="ru-RU" sz="1400" b="1" dirty="0" err="1"/>
              <a:t>зможете</a:t>
            </a:r>
            <a:r>
              <a:rPr lang="ru-RU" sz="1400" b="1" dirty="0"/>
              <a:t> </a:t>
            </a:r>
            <a:r>
              <a:rPr lang="ru-RU" sz="1400" b="1" dirty="0" err="1"/>
              <a:t>читати</a:t>
            </a:r>
            <a:r>
              <a:rPr lang="ru-RU" sz="1400" b="1" dirty="0"/>
              <a:t> </a:t>
            </a:r>
            <a:r>
              <a:rPr lang="ru-RU" sz="1400" b="1" dirty="0" err="1"/>
              <a:t>покрокову</a:t>
            </a:r>
            <a:r>
              <a:rPr lang="ru-RU" sz="1400" b="1" dirty="0"/>
              <a:t> </a:t>
            </a:r>
            <a:r>
              <a:rPr lang="ru-RU" sz="1400" b="1" dirty="0" err="1"/>
              <a:t>інструкцію</a:t>
            </a:r>
            <a:r>
              <a:rPr lang="ru-RU" sz="1400" b="1" dirty="0"/>
              <a:t>, </a:t>
            </a:r>
            <a:r>
              <a:rPr lang="ru-RU" sz="1400" b="1" dirty="0" err="1"/>
              <a:t>переглядати</a:t>
            </a:r>
            <a:r>
              <a:rPr lang="ru-RU" sz="1400" b="1" dirty="0"/>
              <a:t> картинки та </a:t>
            </a:r>
            <a:r>
              <a:rPr lang="ru-RU" sz="1400" b="1" dirty="0" err="1"/>
              <a:t>дивитись</a:t>
            </a:r>
            <a:r>
              <a:rPr lang="ru-RU" sz="1400" b="1" dirty="0"/>
              <a:t> </a:t>
            </a:r>
            <a:r>
              <a:rPr lang="ru-RU" sz="1400" b="1" dirty="0" err="1"/>
              <a:t>відео</a:t>
            </a:r>
            <a:r>
              <a:rPr lang="ru-RU" sz="1400" b="1" dirty="0"/>
              <a:t>.</a:t>
            </a:r>
          </a:p>
        </p:txBody>
      </p:sp>
      <p:pic>
        <p:nvPicPr>
          <p:cNvPr id="20" name="Google Shape;296;p16">
            <a:extLst>
              <a:ext uri="{FF2B5EF4-FFF2-40B4-BE49-F238E27FC236}">
                <a16:creationId xmlns:a16="http://schemas.microsoft.com/office/drawing/2014/main" id="{4ECFFC94-BB8E-4B2F-B8D2-8367AED2CF0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9800000">
            <a:off x="7723651" y="219871"/>
            <a:ext cx="2176001" cy="4838737"/>
          </a:xfrm>
          <a:prstGeom prst="rect">
            <a:avLst/>
          </a:prstGeom>
          <a:noFill/>
          <a:ln>
            <a:noFill/>
          </a:ln>
          <a:effectLst>
            <a:outerShdw blurRad="157163" dist="104775" dir="6000000" algn="bl" rotWithShape="0">
              <a:srgbClr val="46B5B1">
                <a:alpha val="50000"/>
              </a:srgbClr>
            </a:outerShdw>
          </a:effectLst>
        </p:spPr>
      </p:pic>
      <p:pic>
        <p:nvPicPr>
          <p:cNvPr id="21" name="Google Shape;297;p16">
            <a:extLst>
              <a:ext uri="{FF2B5EF4-FFF2-40B4-BE49-F238E27FC236}">
                <a16:creationId xmlns:a16="http://schemas.microsoft.com/office/drawing/2014/main" id="{AFDF5155-5B57-44AC-8207-DAD840DBEDC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9800000">
            <a:off x="5722397" y="1375295"/>
            <a:ext cx="2176001" cy="4838737"/>
          </a:xfrm>
          <a:prstGeom prst="rect">
            <a:avLst/>
          </a:prstGeom>
          <a:noFill/>
          <a:ln>
            <a:noFill/>
          </a:ln>
          <a:effectLst>
            <a:outerShdw blurRad="157163" dist="104775" dir="6000000" algn="bl" rotWithShape="0">
              <a:srgbClr val="46B5B1">
                <a:alpha val="50000"/>
              </a:srgbClr>
            </a:outerShdw>
          </a:effectLst>
        </p:spPr>
      </p:pic>
      <p:pic>
        <p:nvPicPr>
          <p:cNvPr id="18" name="Google Shape;294;p16">
            <a:extLst>
              <a:ext uri="{FF2B5EF4-FFF2-40B4-BE49-F238E27FC236}">
                <a16:creationId xmlns:a16="http://schemas.microsoft.com/office/drawing/2014/main" id="{B2CD8AA1-CAF2-496D-A953-8BABE4EBB4C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9800000">
            <a:off x="3721147" y="2530743"/>
            <a:ext cx="2176001" cy="4838707"/>
          </a:xfrm>
          <a:prstGeom prst="rect">
            <a:avLst/>
          </a:prstGeom>
          <a:noFill/>
          <a:ln>
            <a:noFill/>
          </a:ln>
          <a:effectLst>
            <a:outerShdw blurRad="157163" dist="104775" dir="6000000" algn="bl" rotWithShape="0">
              <a:srgbClr val="46B5B1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7"/>
          <p:cNvSpPr txBox="1">
            <a:spLocks noGrp="1"/>
          </p:cNvSpPr>
          <p:nvPr>
            <p:ph type="title"/>
          </p:nvPr>
        </p:nvSpPr>
        <p:spPr>
          <a:xfrm>
            <a:off x="1315925" y="598575"/>
            <a:ext cx="2719200" cy="112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Nunito"/>
                <a:ea typeface="Nunito"/>
                <a:cs typeface="Nunito"/>
                <a:sym typeface="Nunito"/>
              </a:rPr>
              <a:t>Вибери свій стиль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3" name="Google Shape;303;p17"/>
          <p:cNvSpPr txBox="1">
            <a:spLocks noGrp="1"/>
          </p:cNvSpPr>
          <p:nvPr>
            <p:ph type="body" idx="1"/>
          </p:nvPr>
        </p:nvSpPr>
        <p:spPr>
          <a:xfrm>
            <a:off x="723250" y="1627275"/>
            <a:ext cx="3312000" cy="222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dirty="0"/>
              <a:t>Вам будуть доступні декілька варіантів кольорових палітр на вибір, ви зможете взяти темну якщо хочете вчитись вночі чи кольорову якщо любите виділятися.</a:t>
            </a:r>
            <a:endParaRPr dirty="0"/>
          </a:p>
        </p:txBody>
      </p:sp>
      <p:pic>
        <p:nvPicPr>
          <p:cNvPr id="304" name="Google Shape;30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1525" y="319825"/>
            <a:ext cx="2130259" cy="4338877"/>
          </a:xfrm>
          <a:prstGeom prst="rect">
            <a:avLst/>
          </a:prstGeom>
          <a:noFill/>
          <a:ln>
            <a:noFill/>
          </a:ln>
          <a:effectLst>
            <a:outerShdw blurRad="128588" dist="76200" dir="6780000" algn="bl" rotWithShape="0">
              <a:srgbClr val="8686AD">
                <a:alpha val="50000"/>
              </a:srgbClr>
            </a:outerShdw>
          </a:effectLst>
        </p:spPr>
      </p:pic>
      <p:pic>
        <p:nvPicPr>
          <p:cNvPr id="305" name="Google Shape;30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32841" y="319825"/>
            <a:ext cx="2130259" cy="4338877"/>
          </a:xfrm>
          <a:prstGeom prst="rect">
            <a:avLst/>
          </a:prstGeom>
          <a:noFill/>
          <a:ln>
            <a:noFill/>
          </a:ln>
          <a:effectLst>
            <a:outerShdw blurRad="128588" dist="76200" dir="6780000" algn="bl" rotWithShape="0">
              <a:srgbClr val="252525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9"/>
          <p:cNvSpPr txBox="1">
            <a:spLocks noGrp="1"/>
          </p:cNvSpPr>
          <p:nvPr>
            <p:ph type="title"/>
          </p:nvPr>
        </p:nvSpPr>
        <p:spPr>
          <a:xfrm>
            <a:off x="1303800" y="1576650"/>
            <a:ext cx="3430500" cy="199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Nunito"/>
                <a:ea typeface="Nunito"/>
                <a:cs typeface="Nunito"/>
                <a:sym typeface="Nunito"/>
              </a:rPr>
              <a:t>Створи свій туторіал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16" name="Google Shape;31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7425" y="152400"/>
            <a:ext cx="2369735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19"/>
          <p:cNvSpPr txBox="1"/>
          <p:nvPr/>
        </p:nvSpPr>
        <p:spPr>
          <a:xfrm>
            <a:off x="1303800" y="2951250"/>
            <a:ext cx="32682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 b="1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Виберіть темплейт додайте текст картинку або відео і готово</a:t>
            </a:r>
            <a:endParaRPr sz="15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>
            <a:spLocks noGrp="1"/>
          </p:cNvSpPr>
          <p:nvPr>
            <p:ph type="ctrTitle"/>
          </p:nvPr>
        </p:nvSpPr>
        <p:spPr>
          <a:xfrm>
            <a:off x="808760" y="647699"/>
            <a:ext cx="1728700" cy="66455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0" dirty="0">
                <a:latin typeface="Nunito ExtraBold"/>
                <a:ea typeface="Nunito ExtraBold"/>
                <a:cs typeface="Nunito ExtraBold"/>
                <a:sym typeface="Nunito ExtraBold"/>
              </a:rPr>
              <a:t>Висновок</a:t>
            </a:r>
            <a:endParaRPr sz="2400" b="0" dirty="0"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B3C662-E190-4E08-8FB7-0243BA9275FB}"/>
              </a:ext>
            </a:extLst>
          </p:cNvPr>
          <p:cNvSpPr txBox="1"/>
          <p:nvPr/>
        </p:nvSpPr>
        <p:spPr>
          <a:xfrm>
            <a:off x="808760" y="1312250"/>
            <a:ext cx="5634570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263" algn="l"/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У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ході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виконання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кваліфікаційної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роботи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було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проведено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дослідження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аналогів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,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зібрана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інформація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про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наявні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платформи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для перегляду та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створення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туторіалів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.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Було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проведено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аналіз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їх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переваг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,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недоліків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,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функціональності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та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користувацького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досвіду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. Для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розробки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додатку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"</a:t>
            </a:r>
            <a:r>
              <a:rPr lang="en-US" b="1" dirty="0">
                <a:solidFill>
                  <a:schemeClr val="bg1"/>
                </a:solidFill>
                <a:latin typeface="Nunito" pitchFamily="2" charset="-52"/>
              </a:rPr>
              <a:t>World Tutorials"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було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вибрано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мову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програмування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Nunito" pitchFamily="2" charset="-52"/>
              </a:rPr>
              <a:t>Java,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технології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Nunito" pitchFamily="2" charset="-52"/>
              </a:rPr>
              <a:t>MySQL 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та </a:t>
            </a:r>
            <a:r>
              <a:rPr lang="en-US" b="1" dirty="0">
                <a:solidFill>
                  <a:schemeClr val="bg1"/>
                </a:solidFill>
                <a:latin typeface="Nunito" pitchFamily="2" charset="-52"/>
              </a:rPr>
              <a:t>Android Studio.</a:t>
            </a:r>
          </a:p>
          <a:p>
            <a:pPr indent="449263" algn="l"/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Дослідження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трендів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у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дизайні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мобільних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додатків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дало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змогу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розробити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сучасний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та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зручний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дизайн,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який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включає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чистий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інтерфейс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,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зручну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навігацію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та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ергономічне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розташування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елементів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. Для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збереження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даних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була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розроблена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база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даних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,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що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включає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таблиці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для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користувачів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,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туторіалів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,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відгуків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та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категорій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. Були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використані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методи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створення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таблиць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,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зв'язків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між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ними та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додавання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Nunito" pitchFamily="2" charset="-52"/>
              </a:rPr>
              <a:t>даних</a:t>
            </a:r>
            <a:r>
              <a:rPr lang="ru-RU" b="1" dirty="0">
                <a:solidFill>
                  <a:schemeClr val="bg1"/>
                </a:solidFill>
                <a:latin typeface="Nunito" pitchFamily="2" charset="-5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0074491"/>
      </p:ext>
    </p:extLst>
  </p:cSld>
  <p:clrMapOvr>
    <a:masterClrMapping/>
  </p:clrMapOvr>
</p:sld>
</file>

<file path=ppt/theme/theme1.xml><?xml version="1.0" encoding="utf-8"?>
<a:theme xmlns:a="http://schemas.openxmlformats.org/drawingml/2006/main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264</Words>
  <Application>Microsoft Office PowerPoint</Application>
  <PresentationFormat>Екран (16:9)</PresentationFormat>
  <Paragraphs>19</Paragraphs>
  <Slides>9</Slides>
  <Notes>9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4" baseType="lpstr">
      <vt:lpstr>Arial</vt:lpstr>
      <vt:lpstr>Nunito</vt:lpstr>
      <vt:lpstr>Maven Pro</vt:lpstr>
      <vt:lpstr>Nunito ExtraBold</vt:lpstr>
      <vt:lpstr>Momentum</vt:lpstr>
      <vt:lpstr>Розробка мобільного застосунку World Tutorial засобами Java</vt:lpstr>
      <vt:lpstr>Мета роботи</vt:lpstr>
      <vt:lpstr>Презентація PowerPoint</vt:lpstr>
      <vt:lpstr>Засоби для реалізації</vt:lpstr>
      <vt:lpstr>Структура</vt:lpstr>
      <vt:lpstr>Дивись, вчись та читай</vt:lpstr>
      <vt:lpstr>Вибери свій стиль</vt:lpstr>
      <vt:lpstr>Створи свій туторіал</vt:lpstr>
      <vt:lpstr>Висновок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мобільного застосунку World Tutorial засобами Java</dc:title>
  <cp:lastModifiedBy>Владимир Куриш</cp:lastModifiedBy>
  <cp:revision>11</cp:revision>
  <dcterms:modified xsi:type="dcterms:W3CDTF">2023-06-18T16:34:57Z</dcterms:modified>
</cp:coreProperties>
</file>