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2" r:id="rId8"/>
    <p:sldId id="263" r:id="rId9"/>
    <p:sldId id="261" r:id="rId10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291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1F879E-3538-9A90-1CE0-10DD02BA4B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2FFDC3-4EE8-715E-8028-BDE95EB93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CC13E3-3742-7112-0775-54C1A828A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D4C52B-716A-D41B-FFF1-CE78F9A5A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D21C30-160D-C372-E448-840896C09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0843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9E837B-F0B0-3368-13B9-6884B76CA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8B7867-0B62-B467-61EF-F075DDEC8C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628E78-5840-D82B-719D-D83948F28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53EF1D-EFCE-7877-4F33-EC76FBFC4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670AF4-D6F1-A967-A9B3-02095AC40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92358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DF6512F-F820-8BF2-36A6-72C2A8473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D7DC4FB-AF3A-3F9A-9253-8F7FD114D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DC7E41-A411-CC54-2E2C-38436C533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91827C-8EF5-82A6-7411-C92B85D58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034975-CBFA-1603-9309-3C5D313F3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01006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941245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C47464-13E6-1E3B-E209-80882080A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610650-F808-E2C6-28BB-65DE3471E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D6D863-A266-EC83-49FC-CF4D9CCC9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9B7CA3-50FF-20FF-AD6A-550E63C5E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FD7273-C149-98F0-388F-15AD38184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266820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72E7EB-39E0-F2AB-778F-ACB00F93F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C14C81-EECD-AD0F-FCB8-F8C6EEC49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6582D7-C991-92B8-550A-44F6099D7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D09D36-DFA3-6E5D-4198-A0A8493E9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C40AAE-1B6B-9B03-5B30-5B4118272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15574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EF0A22-36AA-A728-5D79-133E280E7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16AA2A-3318-41FF-1F10-7849C1D354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AB03A4-DD13-9317-F091-B9D446EF60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5283DA-0541-BAF9-57BD-7F4CB618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F62CC8-4291-6D6D-9D5F-5B5F6E6C3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D8809F-F1C0-B398-C464-6634483F9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55426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67BC06-C4DF-F363-A1DF-69F65F53E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E78475-6C77-56D3-B5EB-377345DA9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DE5FEB-7D70-7E83-51C9-A19A6F9AD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3A4CB5-FAEE-CD02-01EF-CAD4427ABC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43657B8-6BD2-0BC4-1411-0081C4A36B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458416C-3E91-95CB-BDA0-267530803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A7B00E9-267F-29FB-8725-C67C17439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DBF4B1E-0BBD-416C-07F1-062F8585B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798188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676DB6-CF0E-A12F-1DF9-80880077D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542E30F-89E3-A115-60C7-2349B8EEB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81D68C-2044-B43C-26D2-CC8A2C78E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591D379-EBAB-AB74-756E-1F6620BFD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08127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D640903-E189-A0CB-99A1-C35EB4AEF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ABCE686-22AB-B0BA-CAAE-79AF0A51B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AF89CD-F59A-FF2C-6387-746E4DDCD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339966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61907-9BA5-807F-DDD0-016D63DC1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CB4C96-2D4F-548D-F3FC-14FA348C1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D486E72-D648-8ED6-A9F6-C5BCD5E35A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671DFB-3A57-EED2-EE60-1A7326456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F93C6A-A250-BB07-3560-57B41FB64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97948C-21E5-627E-4BF2-AEB241E12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9630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78D6BF-C7B9-1D3B-9DBA-0630612D1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41F78EA-F42C-C754-3BA6-1ACCC9F589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55314A-C452-0FFD-3B0B-292401489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BE418CC-265B-5411-A736-49CB5CE7C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5642DE-26CE-2E8B-FFB3-4465CDBDC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6B191E-53E8-A858-FF41-FD3D90021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30197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E795D9-6195-AEA2-6CD6-DF694EC73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149DB6-9A1A-7B90-57EE-6AD66E9EC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E5268C-89EC-B055-B4DB-18E904430B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96AFB-9659-45FA-9362-020431323D14}" type="datetimeFigureOut">
              <a:rPr lang="ru-UA" smtClean="0"/>
              <a:t>21.06.2023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688E2A-7F27-805B-1DE1-C09002C0E2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3094EA-3BE1-03DA-BDF2-A6BD32B40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0FB03-808F-41D4-8793-79ABD12D518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87143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21CF030-DC89-B714-B889-47A9D80C5297}"/>
              </a:ext>
            </a:extLst>
          </p:cNvPr>
          <p:cNvSpPr/>
          <p:nvPr/>
        </p:nvSpPr>
        <p:spPr>
          <a:xfrm>
            <a:off x="2269326" y="1424608"/>
            <a:ext cx="7653347" cy="1537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Розробка комп'ютерної гри з використанням технології </a:t>
            </a:r>
            <a:r>
              <a:rPr lang="en-US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RobloxStudio</a:t>
            </a:r>
            <a:r>
              <a:rPr lang="uk-UA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756D0C-86CA-77ED-5FC8-1BC3ACE9D49A}"/>
              </a:ext>
            </a:extLst>
          </p:cNvPr>
          <p:cNvSpPr/>
          <p:nvPr/>
        </p:nvSpPr>
        <p:spPr>
          <a:xfrm>
            <a:off x="6260123" y="4830417"/>
            <a:ext cx="5819233" cy="3975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Керівник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К.Т.Н., доцент Пашкевич О.П</a:t>
            </a:r>
            <a:endParaRPr lang="uk-UA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1A21701-93C6-5BA8-E822-D9ED3368F8F3}"/>
              </a:ext>
            </a:extLst>
          </p:cNvPr>
          <p:cNvSpPr/>
          <p:nvPr/>
        </p:nvSpPr>
        <p:spPr>
          <a:xfrm>
            <a:off x="0" y="4830417"/>
            <a:ext cx="4628271" cy="3975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Виконавиць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uk-UA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Рудий Андрій Романович </a:t>
            </a:r>
          </a:p>
        </p:txBody>
      </p:sp>
    </p:spTree>
    <p:extLst>
      <p:ext uri="{BB962C8B-B14F-4D97-AF65-F5344CB8AC3E}">
        <p14:creationId xmlns:p14="http://schemas.microsoft.com/office/powerpoint/2010/main" val="3621683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9961C-31BA-53BC-DCFE-54E06BD80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1162" y="421396"/>
            <a:ext cx="6176889" cy="844697"/>
          </a:xfrm>
        </p:spPr>
        <p:txBody>
          <a:bodyPr/>
          <a:lstStyle/>
          <a:p>
            <a:pPr algn="ctr"/>
            <a:r>
              <a:rPr lang="ru-RU" dirty="0" err="1">
                <a:latin typeface="+mn-lt"/>
              </a:rPr>
              <a:t>Актуальність</a:t>
            </a:r>
            <a:r>
              <a:rPr lang="ru-RU" dirty="0">
                <a:latin typeface="+mn-lt"/>
              </a:rPr>
              <a:t> теми</a:t>
            </a:r>
            <a:endParaRPr lang="ru-UA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817239-D599-F8B1-6BD2-410B28625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97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Тема </a:t>
            </a:r>
            <a:r>
              <a:rPr lang="ru-RU" sz="2400" dirty="0" err="1"/>
              <a:t>ігрової</a:t>
            </a:r>
            <a:r>
              <a:rPr lang="ru-RU" sz="2400" dirty="0"/>
              <a:t> </a:t>
            </a:r>
            <a:r>
              <a:rPr lang="ru-RU" sz="2400" dirty="0" err="1"/>
              <a:t>індустрії</a:t>
            </a:r>
            <a:r>
              <a:rPr lang="ru-RU" sz="2400" dirty="0"/>
              <a:t> в </a:t>
            </a:r>
            <a:r>
              <a:rPr lang="ru-RU" sz="2400" dirty="0" err="1"/>
              <a:t>Україні</a:t>
            </a:r>
            <a:r>
              <a:rPr lang="ru-RU" sz="2400" dirty="0"/>
              <a:t> на </a:t>
            </a:r>
            <a:r>
              <a:rPr lang="ru-RU" sz="2400" dirty="0" err="1"/>
              <a:t>сьогоднішній</a:t>
            </a:r>
            <a:r>
              <a:rPr lang="ru-RU" sz="2400" dirty="0"/>
              <a:t> день є </a:t>
            </a:r>
            <a:r>
              <a:rPr lang="ru-RU" sz="2400" dirty="0" err="1"/>
              <a:t>надзвичайно</a:t>
            </a:r>
            <a:r>
              <a:rPr lang="ru-RU" sz="2400" dirty="0"/>
              <a:t> актуальною. Вона </a:t>
            </a:r>
            <a:r>
              <a:rPr lang="ru-RU" sz="2400" dirty="0" err="1"/>
              <a:t>викликає</a:t>
            </a:r>
            <a:r>
              <a:rPr lang="ru-RU" sz="2400" dirty="0"/>
              <a:t> </a:t>
            </a:r>
            <a:r>
              <a:rPr lang="ru-RU" sz="2400" dirty="0" err="1"/>
              <a:t>неабиякий</a:t>
            </a:r>
            <a:r>
              <a:rPr lang="ru-RU" sz="2400" dirty="0"/>
              <a:t> </a:t>
            </a:r>
            <a:r>
              <a:rPr lang="ru-RU" sz="2400" dirty="0" err="1"/>
              <a:t>інтерес</a:t>
            </a:r>
            <a:r>
              <a:rPr lang="ru-RU" sz="2400" dirty="0"/>
              <a:t> як </a:t>
            </a:r>
            <a:r>
              <a:rPr lang="ru-RU" sz="2400" dirty="0" err="1"/>
              <a:t>серед</a:t>
            </a:r>
            <a:r>
              <a:rPr lang="ru-RU" sz="2400" dirty="0"/>
              <a:t> </a:t>
            </a:r>
            <a:r>
              <a:rPr lang="ru-RU" sz="2400" dirty="0" err="1"/>
              <a:t>широкої</a:t>
            </a:r>
            <a:r>
              <a:rPr lang="ru-RU" sz="2400" dirty="0"/>
              <a:t> </a:t>
            </a:r>
            <a:r>
              <a:rPr lang="ru-RU" sz="2400" dirty="0" err="1"/>
              <a:t>громадськості</a:t>
            </a:r>
            <a:r>
              <a:rPr lang="ru-RU" sz="2400" dirty="0"/>
              <a:t>, так і </a:t>
            </a:r>
            <a:r>
              <a:rPr lang="ru-RU" sz="2400" dirty="0" err="1"/>
              <a:t>серед</a:t>
            </a:r>
            <a:r>
              <a:rPr lang="ru-RU" sz="2400" dirty="0"/>
              <a:t> </a:t>
            </a:r>
            <a:r>
              <a:rPr lang="ru-RU" sz="2400" dirty="0" err="1"/>
              <a:t>фахівців</a:t>
            </a:r>
            <a:r>
              <a:rPr lang="ru-RU" sz="2400" dirty="0"/>
              <a:t> </a:t>
            </a:r>
            <a:r>
              <a:rPr lang="ru-RU" sz="2400" dirty="0" err="1"/>
              <a:t>галузі</a:t>
            </a:r>
            <a:r>
              <a:rPr lang="ru-RU" sz="2400" dirty="0"/>
              <a:t>. </a:t>
            </a:r>
            <a:r>
              <a:rPr lang="ru-RU" sz="2400" dirty="0" err="1"/>
              <a:t>Ігрова</a:t>
            </a:r>
            <a:r>
              <a:rPr lang="ru-RU" sz="2400" dirty="0"/>
              <a:t> </a:t>
            </a:r>
            <a:r>
              <a:rPr lang="ru-RU" sz="2400" dirty="0" err="1"/>
              <a:t>індустрія</a:t>
            </a:r>
            <a:r>
              <a:rPr lang="ru-RU" sz="2400" dirty="0"/>
              <a:t> стала не просто </a:t>
            </a:r>
            <a:r>
              <a:rPr lang="ru-RU" sz="2400" dirty="0" err="1"/>
              <a:t>розважальним</a:t>
            </a:r>
            <a:r>
              <a:rPr lang="ru-RU" sz="2400" dirty="0"/>
              <a:t> сегментом, а </a:t>
            </a:r>
            <a:r>
              <a:rPr lang="ru-RU" sz="2400" dirty="0" err="1"/>
              <a:t>справжнім</a:t>
            </a:r>
            <a:r>
              <a:rPr lang="ru-RU" sz="2400" dirty="0"/>
              <a:t> </a:t>
            </a:r>
            <a:r>
              <a:rPr lang="ru-RU" sz="2400" dirty="0" err="1"/>
              <a:t>глобальним</a:t>
            </a:r>
            <a:r>
              <a:rPr lang="ru-RU" sz="2400" dirty="0"/>
              <a:t> </a:t>
            </a:r>
            <a:r>
              <a:rPr lang="ru-RU" sz="2400" dirty="0" err="1"/>
              <a:t>бізнесом</a:t>
            </a:r>
            <a:r>
              <a:rPr lang="ru-RU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</a:t>
            </a:r>
            <a:r>
              <a:rPr lang="ru-RU" sz="2400" dirty="0" err="1"/>
              <a:t>здатний</a:t>
            </a:r>
            <a:r>
              <a:rPr lang="ru-RU" sz="2400" dirty="0"/>
              <a:t> не </a:t>
            </a:r>
            <a:r>
              <a:rPr lang="ru-RU" sz="2400" dirty="0" err="1"/>
              <a:t>тільки</a:t>
            </a:r>
            <a:r>
              <a:rPr lang="ru-RU" sz="2400" dirty="0"/>
              <a:t> </a:t>
            </a:r>
            <a:r>
              <a:rPr lang="ru-RU" sz="2400" dirty="0" err="1"/>
              <a:t>забезпечити</a:t>
            </a:r>
            <a:r>
              <a:rPr lang="ru-RU" sz="2400" dirty="0"/>
              <a:t> </a:t>
            </a:r>
            <a:r>
              <a:rPr lang="ru-RU" sz="2400" dirty="0" err="1"/>
              <a:t>значні</a:t>
            </a:r>
            <a:r>
              <a:rPr lang="ru-RU" sz="2400" dirty="0"/>
              <a:t> </a:t>
            </a:r>
            <a:r>
              <a:rPr lang="ru-RU" sz="2400" dirty="0" err="1"/>
              <a:t>прибутки</a:t>
            </a:r>
            <a:r>
              <a:rPr lang="ru-RU" sz="2400" dirty="0"/>
              <a:t>, але й </a:t>
            </a:r>
            <a:r>
              <a:rPr lang="ru-RU" sz="2400" dirty="0" err="1"/>
              <a:t>сприяти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економіки</a:t>
            </a:r>
            <a:r>
              <a:rPr lang="ru-RU" sz="2400" dirty="0"/>
              <a:t> та </a:t>
            </a:r>
            <a:r>
              <a:rPr lang="ru-RU" sz="2400" dirty="0" err="1"/>
              <a:t>культури</a:t>
            </a:r>
            <a:r>
              <a:rPr lang="ru-RU" sz="2400" dirty="0"/>
              <a:t> </a:t>
            </a:r>
            <a:r>
              <a:rPr lang="ru-RU" sz="2400" dirty="0" err="1"/>
              <a:t>країни</a:t>
            </a:r>
            <a:r>
              <a:rPr lang="ru-RU" sz="2400" dirty="0"/>
              <a:t>.</a:t>
            </a:r>
            <a:endParaRPr lang="ru-UA" sz="2400" dirty="0"/>
          </a:p>
        </p:txBody>
      </p:sp>
    </p:spTree>
    <p:extLst>
      <p:ext uri="{BB962C8B-B14F-4D97-AF65-F5344CB8AC3E}">
        <p14:creationId xmlns:p14="http://schemas.microsoft.com/office/powerpoint/2010/main" val="205754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0D4205-F558-AF3E-E0D2-34009006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9442"/>
            <a:ext cx="10515600" cy="5954916"/>
          </a:xfrm>
        </p:spPr>
        <p:txBody>
          <a:bodyPr>
            <a:noAutofit/>
          </a:bodyPr>
          <a:lstStyle/>
          <a:p>
            <a:r>
              <a:rPr lang="uk-UA" sz="2000" b="1" dirty="0">
                <a:latin typeface="+mn-lt"/>
              </a:rPr>
              <a:t>Об’єкт роботи</a:t>
            </a:r>
            <a:r>
              <a:rPr lang="en-US" sz="2000" b="1" dirty="0">
                <a:latin typeface="+mn-lt"/>
              </a:rPr>
              <a:t>:</a:t>
            </a:r>
            <a:r>
              <a:rPr lang="uk-UA" sz="2000" dirty="0">
                <a:latin typeface="+mn-lt"/>
              </a:rPr>
              <a:t>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</a:t>
            </a:r>
            <a:r>
              <a:rPr lang="uk-UA" sz="2000" dirty="0">
                <a:latin typeface="+mn-lt"/>
              </a:rPr>
              <a:t>Розробка </a:t>
            </a:r>
            <a:r>
              <a:rPr lang="uk-UA" sz="2000" dirty="0" err="1">
                <a:latin typeface="+mn-lt"/>
              </a:rPr>
              <a:t>мультиплеєрної</a:t>
            </a:r>
            <a:r>
              <a:rPr lang="uk-UA" sz="2000" dirty="0">
                <a:latin typeface="+mn-lt"/>
              </a:rPr>
              <a:t> гри в жанрі “</a:t>
            </a:r>
            <a:r>
              <a:rPr lang="en-US" sz="2000" dirty="0">
                <a:latin typeface="+mn-lt"/>
              </a:rPr>
              <a:t>Top-Down action”.</a:t>
            </a:r>
            <a:br>
              <a:rPr lang="en-US" sz="2000" dirty="0">
                <a:latin typeface="+mn-lt"/>
              </a:rPr>
            </a:br>
            <a:r>
              <a:rPr lang="uk-UA" sz="2000" dirty="0">
                <a:latin typeface="+mn-lt"/>
              </a:rPr>
              <a:t>Предмет роботи.</a:t>
            </a:r>
            <a:br>
              <a:rPr lang="en-US" sz="2000" dirty="0">
                <a:latin typeface="+mn-lt"/>
              </a:rPr>
            </a:br>
            <a:br>
              <a:rPr lang="en-US" sz="2000" dirty="0">
                <a:latin typeface="+mn-lt"/>
              </a:rPr>
            </a:br>
            <a:r>
              <a:rPr lang="ru-RU" sz="2000" b="1" dirty="0">
                <a:latin typeface="+mn-lt"/>
              </a:rPr>
              <a:t>Мета </a:t>
            </a:r>
            <a:r>
              <a:rPr lang="ru-RU" sz="2000" b="1" dirty="0" err="1">
                <a:latin typeface="+mn-lt"/>
              </a:rPr>
              <a:t>роботи</a:t>
            </a:r>
            <a:r>
              <a:rPr lang="en-US" sz="2000" b="1" dirty="0">
                <a:latin typeface="+mn-lt"/>
              </a:rPr>
              <a:t>:</a:t>
            </a:r>
            <a:r>
              <a:rPr lang="ru-RU" sz="2000" b="1" dirty="0">
                <a:latin typeface="+mn-lt"/>
              </a:rPr>
              <a:t> </a:t>
            </a:r>
            <a:br>
              <a:rPr lang="en-US" sz="2000" b="1" dirty="0">
                <a:latin typeface="+mn-lt"/>
              </a:rPr>
            </a:br>
            <a:r>
              <a:rPr lang="en-US" sz="2000" b="1" dirty="0">
                <a:latin typeface="+mn-lt"/>
              </a:rPr>
              <a:t>	</a:t>
            </a:r>
            <a:r>
              <a:rPr lang="ru-RU" sz="2000" dirty="0" err="1">
                <a:latin typeface="+mn-lt"/>
              </a:rPr>
              <a:t>Розробка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клієнтської</a:t>
            </a:r>
            <a:r>
              <a:rPr lang="ru-RU" sz="2000" dirty="0">
                <a:latin typeface="+mn-lt"/>
              </a:rPr>
              <a:t> та </a:t>
            </a:r>
            <a:r>
              <a:rPr lang="ru-RU" sz="2000" dirty="0" err="1">
                <a:latin typeface="+mn-lt"/>
              </a:rPr>
              <a:t>серверної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частини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гри</a:t>
            </a:r>
            <a:r>
              <a:rPr lang="ru-RU" sz="2000" dirty="0">
                <a:latin typeface="+mn-lt"/>
              </a:rPr>
              <a:t> з </a:t>
            </a:r>
            <a:r>
              <a:rPr lang="ru-RU" sz="2000" dirty="0" err="1">
                <a:latin typeface="+mn-lt"/>
              </a:rPr>
              <a:t>використанням</a:t>
            </a:r>
            <a:br>
              <a:rPr lang="ru-RU" sz="2000" dirty="0">
                <a:latin typeface="+mn-lt"/>
              </a:rPr>
            </a:br>
            <a:r>
              <a:rPr lang="ru-RU" sz="2000" dirty="0" err="1">
                <a:latin typeface="+mn-lt"/>
              </a:rPr>
              <a:t>технології</a:t>
            </a:r>
            <a:r>
              <a:rPr lang="ru-RU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RobloxStudio</a:t>
            </a:r>
            <a:r>
              <a:rPr lang="en-US" sz="2000" dirty="0">
                <a:latin typeface="+mn-lt"/>
              </a:rPr>
              <a:t>, </a:t>
            </a:r>
            <a:r>
              <a:rPr lang="ru-RU" sz="2000" dirty="0" err="1">
                <a:latin typeface="+mn-lt"/>
              </a:rPr>
              <a:t>реалізація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функціоналу</a:t>
            </a:r>
            <a:r>
              <a:rPr lang="ru-RU" sz="2000" dirty="0">
                <a:latin typeface="+mn-lt"/>
              </a:rPr>
              <a:t> та </a:t>
            </a:r>
            <a:r>
              <a:rPr lang="ru-RU" sz="2000" dirty="0" err="1">
                <a:latin typeface="+mn-lt"/>
              </a:rPr>
              <a:t>впровадження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механік</a:t>
            </a:r>
            <a:r>
              <a:rPr lang="ru-RU" sz="2000" dirty="0">
                <a:latin typeface="+mn-lt"/>
              </a:rPr>
              <a:t>. </a:t>
            </a:r>
            <a:br>
              <a:rPr lang="en-US" sz="2000" dirty="0">
                <a:latin typeface="+mn-lt"/>
              </a:rPr>
            </a:br>
            <a:br>
              <a:rPr lang="uk-UA" sz="2000" dirty="0">
                <a:latin typeface="+mn-lt"/>
              </a:rPr>
            </a:br>
            <a:r>
              <a:rPr lang="uk-UA" sz="2000" b="1" dirty="0">
                <a:latin typeface="+mn-lt"/>
              </a:rPr>
              <a:t>Завдання роботи</a:t>
            </a:r>
            <a:r>
              <a:rPr lang="en-US" sz="2000" b="1" dirty="0">
                <a:latin typeface="+mn-lt"/>
              </a:rPr>
              <a:t>:</a:t>
            </a:r>
            <a:r>
              <a:rPr lang="uk-UA" sz="2000" dirty="0">
                <a:latin typeface="+mn-lt"/>
              </a:rPr>
              <a:t>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</a:t>
            </a:r>
            <a:r>
              <a:rPr lang="uk-UA" sz="2000" dirty="0">
                <a:latin typeface="+mn-lt"/>
              </a:rPr>
              <a:t>Відповідно до вибраної теми в роботі покладені такі</a:t>
            </a:r>
            <a:br>
              <a:rPr lang="uk-UA" sz="2000" dirty="0">
                <a:latin typeface="+mn-lt"/>
              </a:rPr>
            </a:br>
            <a:r>
              <a:rPr lang="uk-UA" sz="2000" dirty="0">
                <a:latin typeface="+mn-lt"/>
              </a:rPr>
              <a:t>задачі:</a:t>
            </a:r>
            <a:br>
              <a:rPr lang="uk-UA" sz="2000" dirty="0">
                <a:latin typeface="+mn-lt"/>
              </a:rPr>
            </a:br>
            <a:r>
              <a:rPr lang="en-US" sz="2000" dirty="0">
                <a:latin typeface="+mn-lt"/>
              </a:rPr>
              <a:t>	</a:t>
            </a:r>
            <a:r>
              <a:rPr lang="uk-UA" sz="2000" dirty="0">
                <a:latin typeface="+mn-lt"/>
              </a:rPr>
              <a:t>-пошук і аналіз існуючих аналогів: Дослідження наявних комп'ютерних ігор</a:t>
            </a:r>
            <a:br>
              <a:rPr lang="uk-UA" sz="2000" dirty="0">
                <a:latin typeface="+mn-lt"/>
              </a:rPr>
            </a:br>
            <a:r>
              <a:rPr lang="uk-UA" sz="2000" dirty="0">
                <a:latin typeface="+mn-lt"/>
              </a:rPr>
              <a:t>жанру </a:t>
            </a:r>
            <a:r>
              <a:rPr lang="en-US" sz="2000" dirty="0">
                <a:latin typeface="+mn-lt"/>
              </a:rPr>
              <a:t>Top-down action </a:t>
            </a:r>
            <a:r>
              <a:rPr lang="uk-UA" sz="2000" dirty="0">
                <a:latin typeface="+mn-lt"/>
              </a:rPr>
              <a:t>та їх оцінка з точки зору геймплею, графіки, звуку,</a:t>
            </a:r>
            <a:br>
              <a:rPr lang="uk-UA" sz="2000" dirty="0">
                <a:latin typeface="+mn-lt"/>
              </a:rPr>
            </a:br>
            <a:r>
              <a:rPr lang="uk-UA" sz="2000" dirty="0">
                <a:latin typeface="+mn-lt"/>
              </a:rPr>
              <a:t>функціональності та популярності серед гравців.</a:t>
            </a:r>
            <a:br>
              <a:rPr lang="uk-UA" sz="2000" dirty="0">
                <a:latin typeface="+mn-lt"/>
              </a:rPr>
            </a:br>
            <a:r>
              <a:rPr lang="en-US" sz="2000" dirty="0">
                <a:latin typeface="+mn-lt"/>
              </a:rPr>
              <a:t>	</a:t>
            </a:r>
            <a:r>
              <a:rPr lang="uk-UA" sz="2000" dirty="0">
                <a:latin typeface="+mn-lt"/>
              </a:rPr>
              <a:t>-визначення оптимального набору інструментів для розробки гри на</a:t>
            </a:r>
            <a:br>
              <a:rPr lang="uk-UA" sz="2000" dirty="0">
                <a:latin typeface="+mn-lt"/>
              </a:rPr>
            </a:br>
            <a:r>
              <a:rPr lang="uk-UA" sz="2000" dirty="0">
                <a:latin typeface="+mn-lt"/>
              </a:rPr>
              <a:t>платформі </a:t>
            </a:r>
            <a:r>
              <a:rPr lang="en-US" sz="2000" dirty="0">
                <a:latin typeface="+mn-lt"/>
              </a:rPr>
              <a:t>Roblox Studio, </a:t>
            </a:r>
            <a:r>
              <a:rPr lang="uk-UA" sz="2000" dirty="0">
                <a:latin typeface="+mn-lt"/>
              </a:rPr>
              <a:t>вибір мови програмування (</a:t>
            </a:r>
            <a:r>
              <a:rPr lang="en-US" sz="2000" dirty="0">
                <a:latin typeface="+mn-lt"/>
              </a:rPr>
              <a:t>Lua </a:t>
            </a:r>
            <a:r>
              <a:rPr lang="uk-UA" sz="2000" dirty="0">
                <a:latin typeface="+mn-lt"/>
              </a:rPr>
              <a:t>або </a:t>
            </a:r>
            <a:r>
              <a:rPr lang="en-US" sz="2000" dirty="0">
                <a:latin typeface="+mn-lt"/>
              </a:rPr>
              <a:t>Luau), </a:t>
            </a:r>
            <a:r>
              <a:rPr lang="uk-UA" sz="2000" dirty="0">
                <a:latin typeface="+mn-lt"/>
              </a:rPr>
              <a:t>розгляд</a:t>
            </a:r>
            <a:br>
              <a:rPr lang="uk-UA" sz="2000" dirty="0">
                <a:latin typeface="+mn-lt"/>
              </a:rPr>
            </a:br>
            <a:r>
              <a:rPr lang="uk-UA" sz="2000" dirty="0">
                <a:latin typeface="+mn-lt"/>
              </a:rPr>
              <a:t>можливостей і додаткових бібліотек для покращення розробки та підтримки гри.</a:t>
            </a:r>
            <a:br>
              <a:rPr lang="uk-UA" sz="2000" dirty="0">
                <a:latin typeface="+mn-lt"/>
              </a:rPr>
            </a:br>
            <a:r>
              <a:rPr lang="en-US" sz="2000" dirty="0">
                <a:latin typeface="+mn-lt"/>
              </a:rPr>
              <a:t>	</a:t>
            </a:r>
            <a:r>
              <a:rPr lang="uk-UA" sz="2000" dirty="0">
                <a:latin typeface="+mn-lt"/>
              </a:rPr>
              <a:t>-розробка прототипу: Створення простого прототипу гри, що демонструє</a:t>
            </a:r>
            <a:br>
              <a:rPr lang="uk-UA" sz="2000" dirty="0">
                <a:latin typeface="+mn-lt"/>
              </a:rPr>
            </a:br>
            <a:r>
              <a:rPr lang="uk-UA" sz="2000" dirty="0">
                <a:latin typeface="+mn-lt"/>
              </a:rPr>
              <a:t>основні механіки, управління персонажем, взаємодію з об'єктами та ворогами.</a:t>
            </a:r>
            <a:br>
              <a:rPr lang="uk-UA" sz="2000" dirty="0">
                <a:latin typeface="+mn-lt"/>
              </a:rPr>
            </a:br>
            <a:r>
              <a:rPr lang="en-US" sz="2000" dirty="0">
                <a:latin typeface="+mn-lt"/>
              </a:rPr>
              <a:t>	</a:t>
            </a:r>
            <a:r>
              <a:rPr lang="uk-UA" sz="2000" dirty="0">
                <a:latin typeface="+mn-lt"/>
              </a:rPr>
              <a:t>-проведення тестування продукту: Виконання ретельного тестування гри</a:t>
            </a:r>
            <a:br>
              <a:rPr lang="uk-UA" sz="2000" dirty="0">
                <a:latin typeface="+mn-lt"/>
              </a:rPr>
            </a:br>
            <a:r>
              <a:rPr lang="uk-UA" sz="2000" dirty="0">
                <a:latin typeface="+mn-lt"/>
              </a:rPr>
              <a:t>для виявлення та виправлення помилок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9E2099-628E-8AC9-F5D9-81C283673142}"/>
              </a:ext>
            </a:extLst>
          </p:cNvPr>
          <p:cNvSpPr txBox="1"/>
          <p:nvPr/>
        </p:nvSpPr>
        <p:spPr>
          <a:xfrm>
            <a:off x="3048000" y="0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4400" b="1" dirty="0"/>
              <a:t>Мета</a:t>
            </a:r>
            <a:endParaRPr lang="ru-UA" sz="4400" b="1" dirty="0"/>
          </a:p>
        </p:txBody>
      </p:sp>
    </p:spTree>
    <p:extLst>
      <p:ext uri="{BB962C8B-B14F-4D97-AF65-F5344CB8AC3E}">
        <p14:creationId xmlns:p14="http://schemas.microsoft.com/office/powerpoint/2010/main" val="1394666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C4183F7-95DF-69A6-9BC5-A4F9840C7FFF}"/>
              </a:ext>
            </a:extLst>
          </p:cNvPr>
          <p:cNvSpPr/>
          <p:nvPr/>
        </p:nvSpPr>
        <p:spPr>
          <a:xfrm>
            <a:off x="397564" y="265043"/>
            <a:ext cx="7328453" cy="40286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tx1"/>
                </a:solidFill>
              </a:rPr>
              <a:t>Огляд та аналіз аналогів жанру </a:t>
            </a:r>
            <a:r>
              <a:rPr lang="en-US" sz="2400" b="1" dirty="0">
                <a:solidFill>
                  <a:schemeClr val="tx1"/>
                </a:solidFill>
              </a:rPr>
              <a:t>Top-down action</a:t>
            </a:r>
            <a:endParaRPr lang="uk-UA" sz="2400" b="1" dirty="0">
              <a:solidFill>
                <a:schemeClr val="tx1"/>
              </a:solidFill>
            </a:endParaRPr>
          </a:p>
          <a:p>
            <a:endParaRPr lang="uk-UA" sz="2400" dirty="0">
              <a:solidFill>
                <a:schemeClr val="tx1"/>
              </a:solidFill>
            </a:endParaRPr>
          </a:p>
          <a:p>
            <a:pPr algn="ctr"/>
            <a:r>
              <a:rPr lang="uk-UA" dirty="0">
                <a:solidFill>
                  <a:schemeClr val="tx1"/>
                </a:solidFill>
              </a:rPr>
              <a:t>Існують досить успішні аналоги ігор у жанрі </a:t>
            </a:r>
            <a:r>
              <a:rPr lang="en-US" dirty="0">
                <a:solidFill>
                  <a:schemeClr val="tx1"/>
                </a:solidFill>
              </a:rPr>
              <a:t>“Top-Down action”</a:t>
            </a:r>
            <a:r>
              <a:rPr lang="uk-UA" dirty="0">
                <a:solidFill>
                  <a:schemeClr val="tx1"/>
                </a:solidFill>
              </a:rPr>
              <a:t>, проте однією з основних переваг даного проекту буде збалансований тактичний елемент, та необхідність діяти в команді.</a:t>
            </a:r>
          </a:p>
          <a:p>
            <a:pPr algn="ctr"/>
            <a:r>
              <a:rPr lang="uk-UA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uk-UA" dirty="0">
                <a:solidFill>
                  <a:schemeClr val="tx1"/>
                </a:solidFill>
              </a:rPr>
              <a:t>Динамічний геймплей</a:t>
            </a:r>
            <a:r>
              <a:rPr lang="en-US" dirty="0">
                <a:solidFill>
                  <a:schemeClr val="tx1"/>
                </a:solidFill>
              </a:rPr>
              <a:t> TDA</a:t>
            </a:r>
            <a:r>
              <a:rPr lang="uk-UA" dirty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Top-Down action</a:t>
            </a:r>
            <a:r>
              <a:rPr lang="uk-UA" dirty="0">
                <a:solidFill>
                  <a:schemeClr val="tx1"/>
                </a:solidFill>
              </a:rPr>
              <a:t>) жанру буде комбіновано із геймплеєм взаємодії в команді, та введенням нових механік, які будуть стимулювати такий спосіб гри.</a:t>
            </a:r>
          </a:p>
          <a:p>
            <a:pPr algn="ctr"/>
            <a:endParaRPr lang="uk-UA" dirty="0">
              <a:solidFill>
                <a:schemeClr val="tx1"/>
              </a:solidFill>
            </a:endParaRPr>
          </a:p>
          <a:p>
            <a:pPr algn="ctr"/>
            <a:r>
              <a:rPr lang="uk-UA" dirty="0">
                <a:solidFill>
                  <a:schemeClr val="tx1"/>
                </a:solidFill>
              </a:rPr>
              <a:t>Це те чого позбавленні, або погано реалізують аналогічні проекти. Наприклад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FoxHole</a:t>
            </a:r>
            <a:r>
              <a:rPr lang="uk-UA" dirty="0">
                <a:solidFill>
                  <a:schemeClr val="tx1"/>
                </a:solidFill>
              </a:rPr>
              <a:t>, де в традиційний жанр приносить не відкалібрований тактичний </a:t>
            </a:r>
            <a:r>
              <a:rPr lang="uk-UA" dirty="0" err="1">
                <a:solidFill>
                  <a:schemeClr val="tx1"/>
                </a:solidFill>
              </a:rPr>
              <a:t>гейплей</a:t>
            </a:r>
            <a:r>
              <a:rPr lang="uk-UA" dirty="0">
                <a:solidFill>
                  <a:schemeClr val="tx1"/>
                </a:solidFill>
              </a:rPr>
              <a:t>, який вбиває всю динаміку користувацького досвіду.</a:t>
            </a:r>
            <a:br>
              <a:rPr lang="uk-UA" dirty="0">
                <a:solidFill>
                  <a:schemeClr val="tx1"/>
                </a:solidFill>
              </a:rPr>
            </a:br>
            <a:br>
              <a:rPr lang="uk-UA" dirty="0">
                <a:solidFill>
                  <a:schemeClr val="tx1"/>
                </a:solidFill>
              </a:rPr>
            </a:br>
            <a:r>
              <a:rPr lang="uk-UA" dirty="0">
                <a:solidFill>
                  <a:schemeClr val="tx1"/>
                </a:solidFill>
              </a:rPr>
              <a:t> </a:t>
            </a:r>
            <a:endParaRPr lang="ru-UA" dirty="0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4CA87E2-F155-DF14-211D-E8E568CF6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591" y="2279373"/>
            <a:ext cx="4015409" cy="231658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C3CBC5E-876A-82BE-4CEB-B26E99787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170" y="4293704"/>
            <a:ext cx="3172268" cy="233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77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39871A7-3234-6A9B-4DBF-697B26E6995C}"/>
              </a:ext>
            </a:extLst>
          </p:cNvPr>
          <p:cNvSpPr/>
          <p:nvPr/>
        </p:nvSpPr>
        <p:spPr>
          <a:xfrm>
            <a:off x="636105" y="351181"/>
            <a:ext cx="4784035" cy="7089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ln w="0"/>
                <a:solidFill>
                  <a:schemeClr val="tx1"/>
                </a:solidFill>
              </a:rPr>
              <a:t>Вибір засобів реалізації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59FC31F-0800-39E8-7C83-9CAF46BC103F}"/>
              </a:ext>
            </a:extLst>
          </p:cNvPr>
          <p:cNvSpPr/>
          <p:nvPr/>
        </p:nvSpPr>
        <p:spPr>
          <a:xfrm>
            <a:off x="265044" y="1060174"/>
            <a:ext cx="8736495" cy="53406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>
                <a:ln w="0"/>
                <a:solidFill>
                  <a:schemeClr val="tx1"/>
                </a:solidFill>
              </a:rPr>
              <a:t>Для даного проекту була використана програма </a:t>
            </a:r>
            <a:r>
              <a:rPr lang="en-US" sz="2000" dirty="0" err="1">
                <a:ln w="0"/>
                <a:solidFill>
                  <a:schemeClr val="tx1"/>
                </a:solidFill>
              </a:rPr>
              <a:t>RobloxStudio</a:t>
            </a:r>
            <a:r>
              <a:rPr lang="en-US" sz="2000" dirty="0">
                <a:ln w="0"/>
                <a:solidFill>
                  <a:schemeClr val="tx1"/>
                </a:solidFill>
              </a:rPr>
              <a:t>, </a:t>
            </a:r>
            <a:r>
              <a:rPr lang="ru-RU" sz="2000" dirty="0">
                <a:ln w="0"/>
                <a:solidFill>
                  <a:schemeClr val="tx1"/>
                </a:solidFill>
              </a:rPr>
              <a:t>та мова </a:t>
            </a:r>
            <a:r>
              <a:rPr lang="en-US" sz="2000" dirty="0">
                <a:ln w="0"/>
                <a:solidFill>
                  <a:schemeClr val="tx1"/>
                </a:solidFill>
              </a:rPr>
              <a:t>Luau </a:t>
            </a:r>
            <a:r>
              <a:rPr lang="uk-UA" sz="2000" dirty="0">
                <a:ln w="0"/>
                <a:solidFill>
                  <a:schemeClr val="tx1"/>
                </a:solidFill>
              </a:rPr>
              <a:t>із вбудованим </a:t>
            </a:r>
            <a:r>
              <a:rPr lang="en-US" sz="2000" dirty="0" err="1">
                <a:ln w="0"/>
                <a:solidFill>
                  <a:schemeClr val="tx1"/>
                </a:solidFill>
              </a:rPr>
              <a:t>RobloxAPI</a:t>
            </a:r>
            <a:r>
              <a:rPr lang="uk-UA" sz="2000" dirty="0">
                <a:ln w="0"/>
                <a:solidFill>
                  <a:schemeClr val="tx1"/>
                </a:solidFill>
              </a:rPr>
              <a:t>. </a:t>
            </a:r>
            <a:endParaRPr lang="en-US" sz="2000" dirty="0">
              <a:ln w="0"/>
              <a:solidFill>
                <a:schemeClr val="tx1"/>
              </a:solidFill>
            </a:endParaRPr>
          </a:p>
          <a:p>
            <a:endParaRPr lang="en-US" sz="2000" dirty="0">
              <a:ln w="0"/>
              <a:solidFill>
                <a:schemeClr val="tx1"/>
              </a:solidFill>
            </a:endParaRPr>
          </a:p>
          <a:p>
            <a:r>
              <a:rPr lang="uk-UA" sz="2000" dirty="0">
                <a:ln w="0"/>
                <a:solidFill>
                  <a:schemeClr val="tx1"/>
                </a:solidFill>
              </a:rPr>
              <a:t>Однією зі значущих особливостей мови </a:t>
            </a:r>
            <a:r>
              <a:rPr lang="en-US" sz="2000" dirty="0">
                <a:ln w="0"/>
                <a:solidFill>
                  <a:schemeClr val="tx1"/>
                </a:solidFill>
              </a:rPr>
              <a:t>Luau </a:t>
            </a:r>
            <a:r>
              <a:rPr lang="uk-UA" sz="2000" dirty="0">
                <a:ln w="0"/>
                <a:solidFill>
                  <a:schemeClr val="tx1"/>
                </a:solidFill>
              </a:rPr>
              <a:t>є введення системи типів. Статична типізація дозволяє розробникам визначати типи даних для змінних, функцій та параметрів, що використовуються в коді. За допомогою системи типів у </a:t>
            </a:r>
            <a:r>
              <a:rPr lang="en-US" sz="2000" dirty="0">
                <a:ln w="0"/>
                <a:solidFill>
                  <a:schemeClr val="tx1"/>
                </a:solidFill>
              </a:rPr>
              <a:t>Luau, </a:t>
            </a:r>
            <a:r>
              <a:rPr lang="uk-UA" sz="2000" dirty="0">
                <a:ln w="0"/>
                <a:solidFill>
                  <a:schemeClr val="tx1"/>
                </a:solidFill>
              </a:rPr>
              <a:t>розробники можуть передбачити можливі помилки та проблеми у коді ще до його виконання</a:t>
            </a:r>
            <a:endParaRPr lang="en-US" sz="2000" dirty="0">
              <a:ln w="0"/>
              <a:solidFill>
                <a:schemeClr val="tx1"/>
              </a:solidFill>
            </a:endParaRPr>
          </a:p>
          <a:p>
            <a:endParaRPr lang="en-US" sz="2000" dirty="0">
              <a:ln w="0"/>
              <a:solidFill>
                <a:schemeClr val="tx1"/>
              </a:solidFill>
            </a:endParaRPr>
          </a:p>
          <a:p>
            <a:r>
              <a:rPr lang="uk-UA" sz="2000" dirty="0">
                <a:ln w="0"/>
                <a:solidFill>
                  <a:schemeClr val="tx1"/>
                </a:solidFill>
              </a:rPr>
              <a:t>це інтегроване середовище розробки (</a:t>
            </a:r>
            <a:r>
              <a:rPr lang="en-US" sz="2000" dirty="0">
                <a:ln w="0"/>
                <a:solidFill>
                  <a:schemeClr val="tx1"/>
                </a:solidFill>
              </a:rPr>
              <a:t>IDE), </a:t>
            </a:r>
            <a:r>
              <a:rPr lang="uk-UA" sz="2000" dirty="0">
                <a:ln w="0"/>
                <a:solidFill>
                  <a:schemeClr val="tx1"/>
                </a:solidFill>
              </a:rPr>
              <a:t>яке використовується для створення ігор і віртуальних світів на платформі </a:t>
            </a:r>
            <a:r>
              <a:rPr lang="en-US" sz="2000" dirty="0">
                <a:ln w="0"/>
                <a:solidFill>
                  <a:schemeClr val="tx1"/>
                </a:solidFill>
              </a:rPr>
              <a:t>Roblox. </a:t>
            </a:r>
            <a:r>
              <a:rPr lang="uk-UA" sz="2000" dirty="0">
                <a:ln w="0"/>
                <a:solidFill>
                  <a:schemeClr val="tx1"/>
                </a:solidFill>
              </a:rPr>
              <a:t>Цей середовище надає розробникам усі необхідні інструменти для проектування, розробки, тестування та розгортання їх ігрових проектів.</a:t>
            </a:r>
            <a:r>
              <a:rPr lang="en-US" sz="2000" dirty="0">
                <a:ln w="0"/>
                <a:solidFill>
                  <a:schemeClr val="tx1"/>
                </a:solidFill>
              </a:rPr>
              <a:t> </a:t>
            </a:r>
            <a:r>
              <a:rPr lang="en-US" sz="2000" dirty="0" err="1">
                <a:ln w="0"/>
                <a:solidFill>
                  <a:schemeClr val="tx1"/>
                </a:solidFill>
              </a:rPr>
              <a:t>RobloxStudio</a:t>
            </a:r>
            <a:r>
              <a:rPr lang="en-US" sz="2000" dirty="0">
                <a:ln w="0"/>
                <a:solidFill>
                  <a:schemeClr val="tx1"/>
                </a:solidFill>
              </a:rPr>
              <a:t> </a:t>
            </a:r>
            <a:r>
              <a:rPr lang="ru-RU" sz="2000" dirty="0">
                <a:ln w="0"/>
                <a:solidFill>
                  <a:schemeClr val="tx1"/>
                </a:solidFill>
              </a:rPr>
              <a:t>також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надає</a:t>
            </a:r>
            <a:r>
              <a:rPr lang="ru-RU" sz="2000" dirty="0">
                <a:ln w="0"/>
                <a:solidFill>
                  <a:schemeClr val="tx1"/>
                </a:solidFill>
              </a:rPr>
              <a:t> широкий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набір</a:t>
            </a:r>
            <a:r>
              <a:rPr lang="ru-RU" sz="2000" dirty="0">
                <a:ln w="0"/>
                <a:solidFill>
                  <a:schemeClr val="tx1"/>
                </a:solidFill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редакторів</a:t>
            </a:r>
            <a:r>
              <a:rPr lang="ru-RU" sz="2000" dirty="0">
                <a:ln w="0"/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інструментів</a:t>
            </a:r>
            <a:r>
              <a:rPr lang="ru-RU" sz="2000" dirty="0">
                <a:ln w="0"/>
                <a:solidFill>
                  <a:schemeClr val="tx1"/>
                </a:solidFill>
              </a:rPr>
              <a:t> для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створення</a:t>
            </a:r>
            <a:r>
              <a:rPr lang="ru-RU" sz="2000" dirty="0">
                <a:ln w="0"/>
                <a:solidFill>
                  <a:schemeClr val="tx1"/>
                </a:solidFill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графіки</a:t>
            </a:r>
            <a:r>
              <a:rPr lang="ru-RU" sz="2000" dirty="0">
                <a:ln w="0"/>
                <a:solidFill>
                  <a:schemeClr val="tx1"/>
                </a:solidFill>
              </a:rPr>
              <a:t>,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анімації</a:t>
            </a:r>
            <a:r>
              <a:rPr lang="ru-RU" sz="2000" dirty="0">
                <a:ln w="0"/>
                <a:solidFill>
                  <a:schemeClr val="tx1"/>
                </a:solidFill>
              </a:rPr>
              <a:t>, звуку та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ігрових</a:t>
            </a:r>
            <a:r>
              <a:rPr lang="ru-RU" sz="2000" dirty="0">
                <a:ln w="0"/>
                <a:solidFill>
                  <a:schemeClr val="tx1"/>
                </a:solidFill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механік</a:t>
            </a:r>
            <a:r>
              <a:rPr lang="ru-RU" sz="2000" dirty="0">
                <a:ln w="0"/>
                <a:solidFill>
                  <a:schemeClr val="tx1"/>
                </a:solidFill>
              </a:rPr>
              <a:t>.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Він</a:t>
            </a:r>
            <a:r>
              <a:rPr lang="ru-RU" sz="2000" dirty="0">
                <a:ln w="0"/>
                <a:solidFill>
                  <a:schemeClr val="tx1"/>
                </a:solidFill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має</a:t>
            </a:r>
            <a:r>
              <a:rPr lang="ru-RU" sz="2000" dirty="0">
                <a:ln w="0"/>
                <a:solidFill>
                  <a:schemeClr val="tx1"/>
                </a:solidFill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вбудовані</a:t>
            </a:r>
            <a:r>
              <a:rPr lang="ru-RU" sz="2000" dirty="0">
                <a:ln w="0"/>
                <a:solidFill>
                  <a:schemeClr val="tx1"/>
                </a:solidFill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редактори</a:t>
            </a:r>
            <a:r>
              <a:rPr lang="ru-RU" sz="2000" dirty="0">
                <a:ln w="0"/>
                <a:solidFill>
                  <a:schemeClr val="tx1"/>
                </a:solidFill>
              </a:rPr>
              <a:t> для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створення</a:t>
            </a:r>
            <a:r>
              <a:rPr lang="ru-RU" sz="2000" dirty="0">
                <a:ln w="0"/>
                <a:solidFill>
                  <a:schemeClr val="tx1"/>
                </a:solidFill>
              </a:rPr>
              <a:t> 3</a:t>
            </a:r>
            <a:r>
              <a:rPr lang="en-US" sz="2000" dirty="0">
                <a:ln w="0"/>
                <a:solidFill>
                  <a:schemeClr val="tx1"/>
                </a:solidFill>
              </a:rPr>
              <a:t>D-</a:t>
            </a:r>
            <a:r>
              <a:rPr lang="ru-RU" sz="2000" dirty="0">
                <a:ln w="0"/>
                <a:solidFill>
                  <a:schemeClr val="tx1"/>
                </a:solidFill>
              </a:rPr>
              <a:t>моделей, текстур,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анімацій</a:t>
            </a:r>
            <a:r>
              <a:rPr lang="ru-RU" sz="2000" dirty="0">
                <a:ln w="0"/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ln w="0"/>
                <a:solidFill>
                  <a:schemeClr val="tx1"/>
                </a:solidFill>
              </a:rPr>
              <a:t>спрайтів</a:t>
            </a:r>
            <a:r>
              <a:rPr lang="ru-RU" sz="2000" dirty="0">
                <a:ln w="0"/>
                <a:solidFill>
                  <a:schemeClr val="tx1"/>
                </a:solidFill>
              </a:rPr>
              <a:t>.</a:t>
            </a:r>
            <a:endParaRPr lang="uk-UA" sz="2000" dirty="0">
              <a:ln w="0"/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5CCBB0-88E5-DC33-1B95-27F0D900F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539" y="173935"/>
            <a:ext cx="1772478" cy="177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ua Logo PNG Transparent – Brands Logos">
            <a:extLst>
              <a:ext uri="{FF2B5EF4-FFF2-40B4-BE49-F238E27FC236}">
                <a16:creationId xmlns:a16="http://schemas.microsoft.com/office/drawing/2014/main" id="{E206D0E8-5D9B-E595-8EF9-E8B182E3A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708" y="3930925"/>
            <a:ext cx="2753140" cy="275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75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867E8E-E212-37A7-7C87-AFD56A720B2B}"/>
              </a:ext>
            </a:extLst>
          </p:cNvPr>
          <p:cNvSpPr/>
          <p:nvPr/>
        </p:nvSpPr>
        <p:spPr>
          <a:xfrm>
            <a:off x="265045" y="1325217"/>
            <a:ext cx="5724938" cy="3233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>
                <a:ln w="0"/>
                <a:solidFill>
                  <a:schemeClr val="tx1"/>
                </a:solidFill>
              </a:rPr>
              <a:t>Клієнт і сервер спілкуються за допомогою </a:t>
            </a:r>
            <a:r>
              <a:rPr lang="en-US" sz="2000" dirty="0" err="1">
                <a:ln w="0"/>
                <a:solidFill>
                  <a:schemeClr val="tx1"/>
                </a:solidFill>
              </a:rPr>
              <a:t>RemoteEvents</a:t>
            </a:r>
            <a:r>
              <a:rPr lang="en-US" sz="2000" dirty="0">
                <a:ln w="0"/>
                <a:solidFill>
                  <a:schemeClr val="tx1"/>
                </a:solidFill>
              </a:rPr>
              <a:t>/</a:t>
            </a:r>
            <a:r>
              <a:rPr lang="en-US" sz="2000" dirty="0" err="1">
                <a:ln w="0"/>
                <a:solidFill>
                  <a:schemeClr val="tx1"/>
                </a:solidFill>
              </a:rPr>
              <a:t>RemoteFunctions</a:t>
            </a:r>
            <a:r>
              <a:rPr lang="en-US" sz="2000" dirty="0">
                <a:ln w="0"/>
                <a:solidFill>
                  <a:schemeClr val="tx1"/>
                </a:solidFill>
              </a:rPr>
              <a:t> </a:t>
            </a:r>
            <a:r>
              <a:rPr lang="uk-UA" sz="2000" dirty="0">
                <a:ln w="0"/>
                <a:solidFill>
                  <a:schemeClr val="tx1"/>
                </a:solidFill>
              </a:rPr>
              <a:t>об'єктів, що забезпечує гнучкість системи. Така система побудована на </a:t>
            </a:r>
            <a:r>
              <a:rPr lang="en-US" sz="2000" dirty="0">
                <a:ln w="0"/>
                <a:solidFill>
                  <a:schemeClr val="tx1"/>
                </a:solidFill>
              </a:rPr>
              <a:t>“</a:t>
            </a:r>
            <a:r>
              <a:rPr lang="uk-UA" sz="2000" dirty="0">
                <a:ln w="0"/>
                <a:solidFill>
                  <a:schemeClr val="tx1"/>
                </a:solidFill>
              </a:rPr>
              <a:t>подіях</a:t>
            </a:r>
            <a:r>
              <a:rPr lang="en-US" sz="2000" dirty="0">
                <a:ln w="0"/>
                <a:solidFill>
                  <a:schemeClr val="tx1"/>
                </a:solidFill>
              </a:rPr>
              <a:t>”</a:t>
            </a:r>
            <a:r>
              <a:rPr lang="uk-UA" sz="2000" dirty="0">
                <a:ln w="0"/>
                <a:solidFill>
                  <a:schemeClr val="tx1"/>
                </a:solidFill>
              </a:rPr>
              <a:t> та надсиланні повідомлень. Це робить архітектуру реактивною, що дозволяє менше небезпечно змінювати стан системи, а також зменшує зв'язаність код, що також позитивно впливає на його підтримку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5F56CA2-5735-FC82-F935-EBF4F589F3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10883"/>
            <a:ext cx="6096000" cy="141811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A6E0A40-BBE9-2A38-E922-48DA3991437D}"/>
              </a:ext>
            </a:extLst>
          </p:cNvPr>
          <p:cNvSpPr/>
          <p:nvPr/>
        </p:nvSpPr>
        <p:spPr>
          <a:xfrm>
            <a:off x="496958" y="321364"/>
            <a:ext cx="6791738" cy="7123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b="1" dirty="0">
                <a:ln w="0"/>
                <a:solidFill>
                  <a:schemeClr val="tx1"/>
                </a:solidFill>
              </a:rPr>
              <a:t>Архітектура клієнт-серверної взаємодії</a:t>
            </a:r>
          </a:p>
        </p:txBody>
      </p:sp>
    </p:spTree>
    <p:extLst>
      <p:ext uri="{BB962C8B-B14F-4D97-AF65-F5344CB8AC3E}">
        <p14:creationId xmlns:p14="http://schemas.microsoft.com/office/powerpoint/2010/main" val="400631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CDF53AA-0F63-98CC-1E31-64BEEC670AEB}"/>
              </a:ext>
            </a:extLst>
          </p:cNvPr>
          <p:cNvSpPr/>
          <p:nvPr/>
        </p:nvSpPr>
        <p:spPr>
          <a:xfrm>
            <a:off x="1795255" y="848139"/>
            <a:ext cx="8601488" cy="2961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>
                <a:ln w="0"/>
                <a:solidFill>
                  <a:schemeClr val="tx1"/>
                </a:solidFill>
              </a:rPr>
              <a:t>Вся система складається з модулів, кожен з яких розділений як правило на три компоненти</a:t>
            </a:r>
            <a:r>
              <a:rPr lang="en-US" sz="2000" dirty="0">
                <a:ln w="0"/>
                <a:solidFill>
                  <a:schemeClr val="tx1"/>
                </a:solidFill>
              </a:rPr>
              <a:t>: </a:t>
            </a:r>
            <a:r>
              <a:rPr lang="uk-UA" sz="2000" dirty="0">
                <a:ln w="0"/>
                <a:solidFill>
                  <a:schemeClr val="tx1"/>
                </a:solidFill>
              </a:rPr>
              <a:t>серверна частина, клієнтська частина та об'єкти загального призначення. </a:t>
            </a:r>
          </a:p>
          <a:p>
            <a:endParaRPr lang="uk-UA" sz="2000" dirty="0">
              <a:ln w="0"/>
              <a:solidFill>
                <a:schemeClr val="tx1"/>
              </a:solidFill>
            </a:endParaRPr>
          </a:p>
          <a:p>
            <a:r>
              <a:rPr lang="uk-UA" sz="2000" dirty="0">
                <a:ln w="0"/>
                <a:solidFill>
                  <a:schemeClr val="tx1"/>
                </a:solidFill>
              </a:rPr>
              <a:t>На клієнті існує один локальний скрипт, який відповідає за запуск одного модуля.</a:t>
            </a:r>
            <a:br>
              <a:rPr lang="uk-UA" sz="2000" dirty="0">
                <a:ln w="0"/>
                <a:solidFill>
                  <a:schemeClr val="tx1"/>
                </a:solidFill>
              </a:rPr>
            </a:br>
            <a:br>
              <a:rPr lang="uk-UA" sz="2000" dirty="0">
                <a:ln w="0"/>
                <a:solidFill>
                  <a:schemeClr val="tx1"/>
                </a:solidFill>
              </a:rPr>
            </a:br>
            <a:r>
              <a:rPr lang="uk-UA" sz="2000" dirty="0">
                <a:ln w="0"/>
                <a:solidFill>
                  <a:schemeClr val="tx1"/>
                </a:solidFill>
              </a:rPr>
              <a:t>На сервері всі системи за рідким виключенням запускаються за допомогою спеціальних об'єктів для обробки вхідних  подій, і запускаються з єдиного для всіх </a:t>
            </a:r>
            <a:r>
              <a:rPr lang="en-US" sz="2000" dirty="0">
                <a:ln w="0"/>
                <a:solidFill>
                  <a:schemeClr val="tx1"/>
                </a:solidFill>
              </a:rPr>
              <a:t>Main</a:t>
            </a:r>
            <a:r>
              <a:rPr lang="uk-UA" sz="2000" dirty="0">
                <a:ln w="0"/>
                <a:solidFill>
                  <a:schemeClr val="tx1"/>
                </a:solidFill>
              </a:rPr>
              <a:t>-файлу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70272D-366E-7C24-B31C-529E351BA7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545" y="4081669"/>
            <a:ext cx="7634909" cy="2425768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50BE11B-7A11-B3CD-0304-367376449CDC}"/>
              </a:ext>
            </a:extLst>
          </p:cNvPr>
          <p:cNvSpPr/>
          <p:nvPr/>
        </p:nvSpPr>
        <p:spPr>
          <a:xfrm>
            <a:off x="2700130" y="0"/>
            <a:ext cx="6791738" cy="7123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ln w="0"/>
                <a:solidFill>
                  <a:schemeClr val="tx1"/>
                </a:solidFill>
              </a:rPr>
              <a:t>Взаємодія та робота модулів системи</a:t>
            </a:r>
          </a:p>
        </p:txBody>
      </p:sp>
    </p:spTree>
    <p:extLst>
      <p:ext uri="{BB962C8B-B14F-4D97-AF65-F5344CB8AC3E}">
        <p14:creationId xmlns:p14="http://schemas.microsoft.com/office/powerpoint/2010/main" val="3749105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FEC0D5-2C52-BADA-F854-86371271A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5135" y="1971125"/>
            <a:ext cx="2339036" cy="153538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7A8BDD5-0BA2-2D4E-84AF-A293E862A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7409" y="3793792"/>
            <a:ext cx="3622465" cy="18863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D83A75-FEF4-C833-9CCE-E4026FC010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3315" y="252448"/>
            <a:ext cx="4763640" cy="153538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AA9C775-364C-5D91-108F-F2AC490D0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2343522"/>
            <a:ext cx="3027842" cy="134628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0D75FEB-782C-B6DC-4776-ACD13193EC8D}"/>
              </a:ext>
            </a:extLst>
          </p:cNvPr>
          <p:cNvSpPr/>
          <p:nvPr/>
        </p:nvSpPr>
        <p:spPr>
          <a:xfrm>
            <a:off x="265045" y="1787835"/>
            <a:ext cx="5724938" cy="20059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>
                <a:ln w="0"/>
                <a:solidFill>
                  <a:schemeClr val="tx1"/>
                </a:solidFill>
              </a:rPr>
              <a:t>В результаті роботи було розроблено ігрові механіки для взаємодії користувача із зовнішнім світом. Були створені різні ігрові режими, та що найважливіше створений весь ігровий </a:t>
            </a:r>
            <a:r>
              <a:rPr lang="uk-UA" sz="2000" dirty="0" err="1">
                <a:ln w="0"/>
                <a:solidFill>
                  <a:schemeClr val="tx1"/>
                </a:solidFill>
              </a:rPr>
              <a:t>функіонал</a:t>
            </a:r>
            <a:endParaRPr lang="uk-UA" sz="2000" dirty="0">
              <a:ln w="0"/>
              <a:solidFill>
                <a:schemeClr val="tx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1CB5C81-B70D-71F2-C63A-B93F39E2E92D}"/>
              </a:ext>
            </a:extLst>
          </p:cNvPr>
          <p:cNvSpPr/>
          <p:nvPr/>
        </p:nvSpPr>
        <p:spPr>
          <a:xfrm>
            <a:off x="265045" y="460580"/>
            <a:ext cx="4630512" cy="825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3600" b="1" dirty="0">
                <a:ln w="0"/>
                <a:solidFill>
                  <a:schemeClr val="tx1"/>
                </a:solidFill>
              </a:rPr>
              <a:t>Результати</a:t>
            </a:r>
          </a:p>
        </p:txBody>
      </p:sp>
    </p:spTree>
    <p:extLst>
      <p:ext uri="{BB962C8B-B14F-4D97-AF65-F5344CB8AC3E}">
        <p14:creationId xmlns:p14="http://schemas.microsoft.com/office/powerpoint/2010/main" val="741715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771E1A9-3044-78D2-3F56-6467F78E9EDA}"/>
              </a:ext>
            </a:extLst>
          </p:cNvPr>
          <p:cNvSpPr/>
          <p:nvPr/>
        </p:nvSpPr>
        <p:spPr>
          <a:xfrm>
            <a:off x="3422374" y="0"/>
            <a:ext cx="5347251" cy="781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>
                <a:ln w="0"/>
                <a:solidFill>
                  <a:schemeClr val="tx1"/>
                </a:solidFill>
              </a:rPr>
              <a:t>Висновок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189477-0BE2-44DB-0DD4-1D6112AA8A47}"/>
              </a:ext>
            </a:extLst>
          </p:cNvPr>
          <p:cNvSpPr txBox="1"/>
          <p:nvPr/>
        </p:nvSpPr>
        <p:spPr>
          <a:xfrm>
            <a:off x="1059765" y="1016386"/>
            <a:ext cx="10072467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В </a:t>
            </a:r>
            <a:r>
              <a:rPr lang="ru-RU" sz="2000" dirty="0" err="1"/>
              <a:t>результаті</a:t>
            </a:r>
            <a:r>
              <a:rPr lang="ru-RU" sz="2000" dirty="0"/>
              <a:t> </a:t>
            </a:r>
            <a:r>
              <a:rPr lang="ru-RU" sz="2000" dirty="0" err="1"/>
              <a:t>створення</a:t>
            </a:r>
            <a:r>
              <a:rPr lang="ru-RU" sz="2000" dirty="0"/>
              <a:t> </a:t>
            </a:r>
            <a:r>
              <a:rPr lang="ru-RU" sz="2000" dirty="0" err="1"/>
              <a:t>гри</a:t>
            </a:r>
            <a:r>
              <a:rPr lang="ru-RU" sz="2000" dirty="0"/>
              <a:t> в </a:t>
            </a:r>
            <a:r>
              <a:rPr lang="ru-RU" sz="2000" dirty="0" err="1"/>
              <a:t>жанрі</a:t>
            </a:r>
            <a:r>
              <a:rPr lang="ru-RU" sz="2000" dirty="0"/>
              <a:t> </a:t>
            </a:r>
            <a:r>
              <a:rPr lang="en-US" sz="2000" dirty="0"/>
              <a:t>top-down action </a:t>
            </a:r>
            <a:r>
              <a:rPr lang="ru-RU" sz="2000" dirty="0"/>
              <a:t>на </a:t>
            </a:r>
            <a:r>
              <a:rPr lang="ru-RU" sz="2000" dirty="0" err="1"/>
              <a:t>платформі</a:t>
            </a:r>
            <a:r>
              <a:rPr lang="ru-RU" sz="2000" dirty="0"/>
              <a:t> </a:t>
            </a:r>
            <a:r>
              <a:rPr lang="en-US" sz="2000" dirty="0"/>
              <a:t>Roblox</a:t>
            </a:r>
          </a:p>
          <a:p>
            <a:r>
              <a:rPr lang="en-US" sz="2000" dirty="0"/>
              <a:t>Studio </a:t>
            </a:r>
            <a:r>
              <a:rPr lang="ru-RU" sz="2000" dirty="0" err="1"/>
              <a:t>було</a:t>
            </a:r>
            <a:r>
              <a:rPr lang="ru-RU" sz="2000" dirty="0"/>
              <a:t> </a:t>
            </a:r>
            <a:r>
              <a:rPr lang="ru-RU" sz="2000" dirty="0" err="1"/>
              <a:t>досягнуто</a:t>
            </a:r>
            <a:r>
              <a:rPr lang="ru-RU" sz="2000" dirty="0"/>
              <a:t> </a:t>
            </a:r>
            <a:r>
              <a:rPr lang="ru-RU" sz="2000" dirty="0" err="1"/>
              <a:t>успіху</a:t>
            </a:r>
            <a:r>
              <a:rPr lang="ru-RU" sz="2000" dirty="0"/>
              <a:t>. Гра </a:t>
            </a:r>
            <a:r>
              <a:rPr lang="ru-RU" sz="2000" dirty="0" err="1"/>
              <a:t>надає</a:t>
            </a:r>
            <a:r>
              <a:rPr lang="ru-RU" sz="2000" dirty="0"/>
              <a:t> </a:t>
            </a:r>
            <a:r>
              <a:rPr lang="ru-RU" sz="2000" dirty="0" err="1"/>
              <a:t>захоплюючий</a:t>
            </a:r>
            <a:r>
              <a:rPr lang="ru-RU" sz="2000" dirty="0"/>
              <a:t> геймплей,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err="1"/>
              <a:t>пропонує</a:t>
            </a:r>
            <a:endParaRPr lang="ru-RU" sz="2000" dirty="0"/>
          </a:p>
          <a:p>
            <a:r>
              <a:rPr lang="ru-RU" sz="2000" dirty="0" err="1"/>
              <a:t>гравцям</a:t>
            </a:r>
            <a:r>
              <a:rPr lang="ru-RU" sz="2000" dirty="0"/>
              <a:t> </a:t>
            </a:r>
            <a:r>
              <a:rPr lang="ru-RU" sz="2000" dirty="0" err="1"/>
              <a:t>активний</a:t>
            </a:r>
            <a:r>
              <a:rPr lang="ru-RU" sz="2000" dirty="0"/>
              <a:t> </a:t>
            </a:r>
            <a:r>
              <a:rPr lang="ru-RU" sz="2000" dirty="0" err="1"/>
              <a:t>досвід</a:t>
            </a:r>
            <a:r>
              <a:rPr lang="ru-RU" sz="2000" dirty="0"/>
              <a:t> та </a:t>
            </a:r>
            <a:r>
              <a:rPr lang="ru-RU" sz="2000" dirty="0" err="1"/>
              <a:t>екшн-пригоди</a:t>
            </a:r>
            <a:r>
              <a:rPr lang="ru-RU" sz="2000" dirty="0"/>
              <a:t> у </a:t>
            </a:r>
            <a:r>
              <a:rPr lang="ru-RU" sz="2000" dirty="0" err="1"/>
              <a:t>віртуальному</a:t>
            </a:r>
            <a:r>
              <a:rPr lang="ru-RU" sz="2000" dirty="0"/>
              <a:t> </a:t>
            </a:r>
            <a:r>
              <a:rPr lang="ru-RU" sz="2000" dirty="0" err="1"/>
              <a:t>світі</a:t>
            </a:r>
            <a:r>
              <a:rPr lang="ru-RU" sz="2000" dirty="0"/>
              <a:t>. </a:t>
            </a:r>
            <a:r>
              <a:rPr lang="ru-RU" sz="2000" dirty="0" err="1"/>
              <a:t>Розробка</a:t>
            </a:r>
            <a:r>
              <a:rPr lang="ru-RU" sz="2000" dirty="0"/>
              <a:t> </a:t>
            </a:r>
            <a:r>
              <a:rPr lang="ru-RU" sz="2000" dirty="0" err="1"/>
              <a:t>гри</a:t>
            </a:r>
            <a:endParaRPr lang="ru-RU" sz="2000" dirty="0"/>
          </a:p>
          <a:p>
            <a:r>
              <a:rPr lang="ru-RU" sz="2000" dirty="0"/>
              <a:t>включала в себе </a:t>
            </a:r>
            <a:r>
              <a:rPr lang="ru-RU" sz="2000" dirty="0" err="1"/>
              <a:t>наступні</a:t>
            </a:r>
            <a:r>
              <a:rPr lang="ru-RU" sz="2000" dirty="0"/>
              <a:t> кроки:</a:t>
            </a:r>
          </a:p>
          <a:p>
            <a:r>
              <a:rPr lang="ru-RU" sz="2000" dirty="0"/>
              <a:t>− </a:t>
            </a:r>
            <a:r>
              <a:rPr lang="ru-RU" sz="2000" dirty="0" err="1"/>
              <a:t>Аналіз</a:t>
            </a:r>
            <a:r>
              <a:rPr lang="ru-RU" sz="2000" dirty="0"/>
              <a:t> </a:t>
            </a:r>
            <a:r>
              <a:rPr lang="ru-RU" sz="2000" dirty="0" err="1"/>
              <a:t>існуючих</a:t>
            </a:r>
            <a:r>
              <a:rPr lang="ru-RU" sz="2000" dirty="0"/>
              <a:t> </a:t>
            </a:r>
            <a:r>
              <a:rPr lang="ru-RU" sz="2000" dirty="0" err="1"/>
              <a:t>ігор</a:t>
            </a:r>
            <a:r>
              <a:rPr lang="ru-RU" sz="2000" dirty="0"/>
              <a:t> у </a:t>
            </a:r>
            <a:r>
              <a:rPr lang="ru-RU" sz="2000" dirty="0" err="1"/>
              <a:t>жанрі</a:t>
            </a:r>
            <a:r>
              <a:rPr lang="ru-RU" sz="2000" dirty="0"/>
              <a:t> </a:t>
            </a:r>
            <a:r>
              <a:rPr lang="en-US" sz="2000" dirty="0"/>
              <a:t>top-down action </a:t>
            </a:r>
            <a:r>
              <a:rPr lang="ru-RU" sz="2000" dirty="0"/>
              <a:t>для </a:t>
            </a:r>
            <a:r>
              <a:rPr lang="ru-RU" sz="2000" dirty="0" err="1"/>
              <a:t>визначення</a:t>
            </a:r>
            <a:r>
              <a:rPr lang="ru-RU" sz="2000" dirty="0"/>
              <a:t>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переваг</a:t>
            </a:r>
            <a:endParaRPr lang="ru-RU" sz="2000" dirty="0"/>
          </a:p>
          <a:p>
            <a:r>
              <a:rPr lang="ru-RU" sz="2000" dirty="0"/>
              <a:t>та </a:t>
            </a:r>
            <a:r>
              <a:rPr lang="ru-RU" sz="2000" dirty="0" err="1"/>
              <a:t>недоліків</a:t>
            </a:r>
            <a:r>
              <a:rPr lang="ru-RU" sz="2000" dirty="0"/>
              <a:t>.</a:t>
            </a:r>
          </a:p>
          <a:p>
            <a:r>
              <a:rPr lang="ru-RU" sz="2000" dirty="0"/>
              <a:t>− </a:t>
            </a:r>
            <a:r>
              <a:rPr lang="ru-RU" sz="2000" dirty="0" err="1"/>
              <a:t>Вибір</a:t>
            </a:r>
            <a:r>
              <a:rPr lang="ru-RU" sz="2000" dirty="0"/>
              <a:t> </a:t>
            </a:r>
            <a:r>
              <a:rPr lang="ru-RU" sz="2000" dirty="0" err="1"/>
              <a:t>технологій</a:t>
            </a:r>
            <a:r>
              <a:rPr lang="ru-RU" sz="2000" dirty="0"/>
              <a:t> для </a:t>
            </a:r>
            <a:r>
              <a:rPr lang="ru-RU" sz="2000" dirty="0" err="1"/>
              <a:t>реалізації</a:t>
            </a:r>
            <a:r>
              <a:rPr lang="ru-RU" sz="2000" dirty="0"/>
              <a:t> </a:t>
            </a:r>
            <a:r>
              <a:rPr lang="ru-RU" sz="2000" dirty="0" err="1"/>
              <a:t>гри</a:t>
            </a:r>
            <a:r>
              <a:rPr lang="ru-RU" sz="2000" dirty="0"/>
              <a:t>, таких як </a:t>
            </a:r>
            <a:r>
              <a:rPr lang="en-US" sz="2000" dirty="0"/>
              <a:t>Roblox Studio,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err="1"/>
              <a:t>надає</a:t>
            </a:r>
            <a:endParaRPr lang="ru-RU" sz="2000" dirty="0"/>
          </a:p>
          <a:p>
            <a:r>
              <a:rPr lang="ru-RU" sz="2000" dirty="0" err="1"/>
              <a:t>потужні</a:t>
            </a:r>
            <a:r>
              <a:rPr lang="ru-RU" sz="2000" dirty="0"/>
              <a:t> </a:t>
            </a:r>
            <a:r>
              <a:rPr lang="ru-RU" sz="2000" dirty="0" err="1"/>
              <a:t>інструменти</a:t>
            </a:r>
            <a:r>
              <a:rPr lang="ru-RU" sz="2000" dirty="0"/>
              <a:t> для </a:t>
            </a:r>
            <a:r>
              <a:rPr lang="ru-RU" sz="2000" dirty="0" err="1"/>
              <a:t>створення</a:t>
            </a:r>
            <a:r>
              <a:rPr lang="ru-RU" sz="2000" dirty="0"/>
              <a:t> </a:t>
            </a:r>
            <a:r>
              <a:rPr lang="ru-RU" sz="2000" dirty="0" err="1"/>
              <a:t>ігрового</a:t>
            </a:r>
            <a:r>
              <a:rPr lang="ru-RU" sz="2000" dirty="0"/>
              <a:t> </a:t>
            </a:r>
            <a:r>
              <a:rPr lang="ru-RU" sz="2000" dirty="0" err="1"/>
              <a:t>середовища</a:t>
            </a:r>
            <a:r>
              <a:rPr lang="ru-RU" sz="2000" dirty="0"/>
              <a:t>.</a:t>
            </a:r>
          </a:p>
          <a:p>
            <a:r>
              <a:rPr lang="ru-RU" sz="2000" dirty="0"/>
              <a:t>− </a:t>
            </a:r>
            <a:r>
              <a:rPr lang="ru-RU" sz="2000" dirty="0" err="1"/>
              <a:t>Розробка</a:t>
            </a:r>
            <a:r>
              <a:rPr lang="ru-RU" sz="2000" dirty="0"/>
              <a:t> </a:t>
            </a:r>
            <a:r>
              <a:rPr lang="ru-RU" sz="2000" dirty="0" err="1"/>
              <a:t>захоплюючого</a:t>
            </a:r>
            <a:r>
              <a:rPr lang="ru-RU" sz="2000" dirty="0"/>
              <a:t> та </a:t>
            </a:r>
            <a:r>
              <a:rPr lang="ru-RU" sz="2000" dirty="0" err="1"/>
              <a:t>привабливого</a:t>
            </a:r>
            <a:r>
              <a:rPr lang="ru-RU" sz="2000" dirty="0"/>
              <a:t> дизайну </a:t>
            </a:r>
            <a:r>
              <a:rPr lang="ru-RU" sz="2000" dirty="0" err="1"/>
              <a:t>гри</a:t>
            </a:r>
            <a:r>
              <a:rPr lang="ru-RU" sz="2000" dirty="0"/>
              <a:t> для </a:t>
            </a:r>
            <a:r>
              <a:rPr lang="ru-RU" sz="2000" dirty="0" err="1"/>
              <a:t>забезпечення</a:t>
            </a:r>
            <a:endParaRPr lang="ru-RU" sz="2000" dirty="0"/>
          </a:p>
          <a:p>
            <a:r>
              <a:rPr lang="ru-RU" sz="2000" dirty="0" err="1"/>
              <a:t>приємного</a:t>
            </a:r>
            <a:r>
              <a:rPr lang="ru-RU" sz="2000" dirty="0"/>
              <a:t> </a:t>
            </a:r>
            <a:r>
              <a:rPr lang="ru-RU" sz="2000" dirty="0" err="1"/>
              <a:t>візуального</a:t>
            </a:r>
            <a:r>
              <a:rPr lang="ru-RU" sz="2000" dirty="0"/>
              <a:t> </a:t>
            </a:r>
            <a:r>
              <a:rPr lang="ru-RU" sz="2000" dirty="0" err="1"/>
              <a:t>досвіду</a:t>
            </a:r>
            <a:r>
              <a:rPr lang="ru-RU" sz="2000" dirty="0"/>
              <a:t> </a:t>
            </a:r>
            <a:r>
              <a:rPr lang="ru-RU" sz="2000" dirty="0" err="1"/>
              <a:t>гравцям</a:t>
            </a:r>
            <a:r>
              <a:rPr lang="ru-RU" sz="2000" dirty="0"/>
              <a:t>.</a:t>
            </a:r>
          </a:p>
          <a:p>
            <a:r>
              <a:rPr lang="ru-RU" sz="2000" dirty="0"/>
              <a:t>− </a:t>
            </a:r>
            <a:r>
              <a:rPr lang="ru-RU" sz="2000" dirty="0" err="1"/>
              <a:t>Використання</a:t>
            </a:r>
            <a:r>
              <a:rPr lang="ru-RU" sz="2000" dirty="0"/>
              <a:t> </a:t>
            </a:r>
            <a:r>
              <a:rPr lang="ru-RU" sz="2000" dirty="0" err="1"/>
              <a:t>передових</a:t>
            </a:r>
            <a:r>
              <a:rPr lang="ru-RU" sz="2000" dirty="0"/>
              <a:t> методик </a:t>
            </a:r>
            <a:r>
              <a:rPr lang="ru-RU" sz="2000" dirty="0" err="1"/>
              <a:t>розробки</a:t>
            </a:r>
            <a:r>
              <a:rPr lang="ru-RU" sz="2000" dirty="0"/>
              <a:t> геймплею, </a:t>
            </a:r>
            <a:r>
              <a:rPr lang="ru-RU" sz="2000" dirty="0" err="1"/>
              <a:t>щоб</a:t>
            </a:r>
            <a:r>
              <a:rPr lang="ru-RU" sz="2000" dirty="0"/>
              <a:t> </a:t>
            </a:r>
            <a:r>
              <a:rPr lang="ru-RU" sz="2000" dirty="0" err="1"/>
              <a:t>забезпечити</a:t>
            </a:r>
            <a:endParaRPr lang="ru-RU" sz="2000" dirty="0"/>
          </a:p>
          <a:p>
            <a:r>
              <a:rPr lang="ru-RU" sz="2000" dirty="0"/>
              <a:t>баланс </a:t>
            </a:r>
            <a:r>
              <a:rPr lang="ru-RU" sz="2000" dirty="0" err="1"/>
              <a:t>між</a:t>
            </a:r>
            <a:r>
              <a:rPr lang="ru-RU" sz="2000" dirty="0"/>
              <a:t> </a:t>
            </a:r>
            <a:r>
              <a:rPr lang="ru-RU" sz="2000" dirty="0" err="1"/>
              <a:t>викликами</a:t>
            </a:r>
            <a:r>
              <a:rPr lang="ru-RU" sz="2000" dirty="0"/>
              <a:t> та </a:t>
            </a:r>
            <a:r>
              <a:rPr lang="ru-RU" sz="2000" dirty="0" err="1"/>
              <a:t>задоволенням</a:t>
            </a:r>
            <a:r>
              <a:rPr lang="ru-RU" sz="2000" dirty="0"/>
              <a:t>.</a:t>
            </a:r>
          </a:p>
          <a:p>
            <a:r>
              <a:rPr lang="ru-RU" sz="2000" dirty="0"/>
              <a:t>− </a:t>
            </a:r>
            <a:r>
              <a:rPr lang="ru-RU" sz="2000" dirty="0" err="1"/>
              <a:t>Проведення</a:t>
            </a:r>
            <a:r>
              <a:rPr lang="ru-RU" sz="2000" dirty="0"/>
              <a:t> </a:t>
            </a:r>
            <a:r>
              <a:rPr lang="ru-RU" sz="2000" dirty="0" err="1"/>
              <a:t>тестування</a:t>
            </a:r>
            <a:r>
              <a:rPr lang="ru-RU" sz="2000" dirty="0"/>
              <a:t> </a:t>
            </a:r>
            <a:r>
              <a:rPr lang="ru-RU" sz="2000" dirty="0" err="1"/>
              <a:t>гри</a:t>
            </a:r>
            <a:r>
              <a:rPr lang="ru-RU" sz="2000" dirty="0"/>
              <a:t> для </a:t>
            </a:r>
            <a:r>
              <a:rPr lang="ru-RU" sz="2000" dirty="0" err="1"/>
              <a:t>виявлення</a:t>
            </a:r>
            <a:r>
              <a:rPr lang="ru-RU" sz="2000" dirty="0"/>
              <a:t> та </a:t>
            </a:r>
            <a:r>
              <a:rPr lang="ru-RU" sz="2000" dirty="0" err="1"/>
              <a:t>усунення</a:t>
            </a:r>
            <a:r>
              <a:rPr lang="ru-RU" sz="2000" dirty="0"/>
              <a:t> </a:t>
            </a:r>
            <a:r>
              <a:rPr lang="ru-RU" sz="2000" dirty="0" err="1"/>
              <a:t>помилок</a:t>
            </a:r>
            <a:r>
              <a:rPr lang="ru-RU" sz="2000" dirty="0"/>
              <a:t> та</a:t>
            </a:r>
          </a:p>
          <a:p>
            <a:r>
              <a:rPr lang="ru-RU" sz="2000" dirty="0" err="1"/>
              <a:t>недоліків</a:t>
            </a:r>
            <a:r>
              <a:rPr lang="ru-RU" sz="2000" dirty="0"/>
              <a:t>, </a:t>
            </a:r>
            <a:r>
              <a:rPr lang="ru-RU" sz="2000" dirty="0" err="1"/>
              <a:t>забезпечення</a:t>
            </a:r>
            <a:r>
              <a:rPr lang="ru-RU" sz="2000" dirty="0"/>
              <a:t> гладкого і </a:t>
            </a:r>
            <a:r>
              <a:rPr lang="ru-RU" sz="2000" dirty="0" err="1"/>
              <a:t>безпроблемного</a:t>
            </a:r>
            <a:r>
              <a:rPr lang="ru-RU" sz="2000" dirty="0"/>
              <a:t> геймплею.</a:t>
            </a:r>
          </a:p>
          <a:p>
            <a:r>
              <a:rPr lang="ru-RU" sz="2000" dirty="0"/>
              <a:t>− </a:t>
            </a:r>
            <a:r>
              <a:rPr lang="ru-RU" sz="2000" dirty="0" err="1"/>
              <a:t>Застосування</a:t>
            </a:r>
            <a:r>
              <a:rPr lang="ru-RU" sz="2000" dirty="0"/>
              <a:t> </a:t>
            </a:r>
            <a:r>
              <a:rPr lang="ru-RU" sz="2000" dirty="0" err="1"/>
              <a:t>заходів</a:t>
            </a:r>
            <a:r>
              <a:rPr lang="ru-RU" sz="2000" dirty="0"/>
              <a:t> з </a:t>
            </a:r>
            <a:r>
              <a:rPr lang="ru-RU" sz="2000" dirty="0" err="1"/>
              <a:t>охорони</a:t>
            </a:r>
            <a:r>
              <a:rPr lang="ru-RU" sz="2000" dirty="0"/>
              <a:t> </a:t>
            </a:r>
            <a:r>
              <a:rPr lang="ru-RU" sz="2000" dirty="0" err="1"/>
              <a:t>праці</a:t>
            </a:r>
            <a:r>
              <a:rPr lang="ru-RU" sz="2000" dirty="0"/>
              <a:t> </a:t>
            </a:r>
            <a:r>
              <a:rPr lang="ru-RU" sz="2000" dirty="0" err="1"/>
              <a:t>під</a:t>
            </a:r>
            <a:r>
              <a:rPr lang="ru-RU" sz="2000" dirty="0"/>
              <a:t> час </a:t>
            </a:r>
            <a:r>
              <a:rPr lang="ru-RU" sz="2000" dirty="0" err="1"/>
              <a:t>розробки</a:t>
            </a:r>
            <a:r>
              <a:rPr lang="ru-RU" sz="2000" dirty="0"/>
              <a:t> </a:t>
            </a:r>
            <a:r>
              <a:rPr lang="ru-RU" sz="2000" dirty="0" err="1"/>
              <a:t>гри</a:t>
            </a:r>
            <a:r>
              <a:rPr lang="ru-RU" sz="2000" dirty="0"/>
              <a:t>, </a:t>
            </a:r>
            <a:r>
              <a:rPr lang="ru-RU" sz="2000" dirty="0" err="1"/>
              <a:t>щоб</a:t>
            </a:r>
            <a:endParaRPr lang="ru-RU" sz="2000" dirty="0"/>
          </a:p>
          <a:p>
            <a:r>
              <a:rPr lang="ru-RU" sz="2000" dirty="0" err="1"/>
              <a:t>забезпечити</a:t>
            </a:r>
            <a:r>
              <a:rPr lang="ru-RU" sz="2000" dirty="0"/>
              <a:t> </a:t>
            </a:r>
            <a:r>
              <a:rPr lang="ru-RU" sz="2000" dirty="0" err="1"/>
              <a:t>безпеку</a:t>
            </a:r>
            <a:r>
              <a:rPr lang="ru-RU" sz="2000" dirty="0"/>
              <a:t> </a:t>
            </a:r>
            <a:r>
              <a:rPr lang="ru-RU" sz="2000" dirty="0" err="1"/>
              <a:t>розробників</a:t>
            </a:r>
            <a:r>
              <a:rPr lang="ru-RU" sz="2000" dirty="0"/>
              <a:t> та </a:t>
            </a:r>
            <a:r>
              <a:rPr lang="ru-RU" sz="2000" dirty="0" err="1"/>
              <a:t>гравців</a:t>
            </a:r>
            <a:r>
              <a:rPr lang="ru-RU" sz="2000" dirty="0"/>
              <a:t>.</a:t>
            </a:r>
          </a:p>
          <a:p>
            <a:r>
              <a:rPr lang="ru-RU" sz="2000" dirty="0"/>
              <a:t>У </a:t>
            </a:r>
            <a:r>
              <a:rPr lang="ru-RU" sz="2000" dirty="0" err="1"/>
              <a:t>результаті</a:t>
            </a:r>
            <a:r>
              <a:rPr lang="ru-RU" sz="2000" dirty="0"/>
              <a:t> </a:t>
            </a:r>
            <a:r>
              <a:rPr lang="ru-RU" sz="2000" dirty="0" err="1"/>
              <a:t>виконання</a:t>
            </a:r>
            <a:r>
              <a:rPr lang="ru-RU" sz="2000" dirty="0"/>
              <a:t> </a:t>
            </a:r>
            <a:r>
              <a:rPr lang="ru-RU" sz="2000" dirty="0" err="1"/>
              <a:t>цих</a:t>
            </a:r>
            <a:r>
              <a:rPr lang="ru-RU" sz="2000" dirty="0"/>
              <a:t> </a:t>
            </a:r>
            <a:r>
              <a:rPr lang="ru-RU" sz="2000" dirty="0" err="1"/>
              <a:t>кроків</a:t>
            </a:r>
            <a:r>
              <a:rPr lang="ru-RU" sz="2000" dirty="0"/>
              <a:t> </a:t>
            </a:r>
            <a:r>
              <a:rPr lang="ru-RU" sz="2000" dirty="0" err="1"/>
              <a:t>була</a:t>
            </a:r>
            <a:r>
              <a:rPr lang="ru-RU" sz="2000" dirty="0"/>
              <a:t> створена </a:t>
            </a:r>
            <a:r>
              <a:rPr lang="ru-RU" sz="2000" dirty="0" err="1"/>
              <a:t>захоплююча</a:t>
            </a:r>
            <a:r>
              <a:rPr lang="ru-RU" sz="2000" dirty="0"/>
              <a:t> </a:t>
            </a:r>
            <a:r>
              <a:rPr lang="ru-RU" sz="2000" dirty="0" err="1"/>
              <a:t>гра</a:t>
            </a:r>
            <a:r>
              <a:rPr lang="ru-RU" sz="2000" dirty="0"/>
              <a:t> в </a:t>
            </a:r>
            <a:r>
              <a:rPr lang="ru-RU" sz="2000" dirty="0" err="1"/>
              <a:t>жанрі</a:t>
            </a:r>
            <a:endParaRPr lang="ru-RU" sz="2000" dirty="0"/>
          </a:p>
          <a:p>
            <a:r>
              <a:rPr lang="en-US" sz="2000" dirty="0"/>
              <a:t>top-down action </a:t>
            </a:r>
            <a:r>
              <a:rPr lang="ru-RU" sz="2000" dirty="0"/>
              <a:t>на </a:t>
            </a:r>
            <a:r>
              <a:rPr lang="ru-RU" sz="2000" dirty="0" err="1"/>
              <a:t>платформі</a:t>
            </a:r>
            <a:r>
              <a:rPr lang="ru-RU" sz="2000" dirty="0"/>
              <a:t> </a:t>
            </a:r>
            <a:r>
              <a:rPr lang="en-US" sz="2000" dirty="0"/>
              <a:t>Roblox Studio. </a:t>
            </a:r>
            <a:r>
              <a:rPr lang="ru-RU" sz="2000" dirty="0"/>
              <a:t>Гра </a:t>
            </a:r>
            <a:r>
              <a:rPr lang="ru-RU" sz="2000" dirty="0" err="1"/>
              <a:t>пропонує</a:t>
            </a:r>
            <a:r>
              <a:rPr lang="ru-RU" sz="2000" dirty="0"/>
              <a:t> </a:t>
            </a:r>
            <a:r>
              <a:rPr lang="ru-RU" sz="2000" dirty="0" err="1"/>
              <a:t>гравцям</a:t>
            </a:r>
            <a:r>
              <a:rPr lang="ru-RU" sz="2000" dirty="0"/>
              <a:t> </a:t>
            </a:r>
            <a:r>
              <a:rPr lang="ru-RU" sz="2000" dirty="0" err="1"/>
              <a:t>незабутні</a:t>
            </a:r>
            <a:endParaRPr lang="ru-RU" sz="2000" dirty="0"/>
          </a:p>
          <a:p>
            <a:r>
              <a:rPr lang="ru-RU" sz="2000" dirty="0" err="1"/>
              <a:t>враження</a:t>
            </a:r>
            <a:r>
              <a:rPr lang="ru-RU" sz="2000" dirty="0"/>
              <a:t> та </a:t>
            </a:r>
            <a:r>
              <a:rPr lang="ru-RU" sz="2000" dirty="0" err="1"/>
              <a:t>можливість</a:t>
            </a:r>
            <a:r>
              <a:rPr lang="ru-RU" sz="2000" dirty="0"/>
              <a:t> </a:t>
            </a:r>
            <a:r>
              <a:rPr lang="ru-RU" sz="2000" dirty="0" err="1"/>
              <a:t>насолодитись</a:t>
            </a:r>
            <a:r>
              <a:rPr lang="ru-RU" sz="2000" dirty="0"/>
              <a:t> </a:t>
            </a:r>
            <a:r>
              <a:rPr lang="ru-RU" sz="2000" dirty="0" err="1"/>
              <a:t>захоплюючим</a:t>
            </a:r>
            <a:r>
              <a:rPr lang="ru-RU" sz="2000" dirty="0"/>
              <a:t> </a:t>
            </a:r>
            <a:r>
              <a:rPr lang="ru-RU" sz="2000" dirty="0" err="1"/>
              <a:t>геймплеєм</a:t>
            </a:r>
            <a:r>
              <a:rPr lang="ru-RU" sz="2000" dirty="0"/>
              <a:t>.</a:t>
            </a:r>
            <a:endParaRPr lang="ru-UA" sz="2000" dirty="0"/>
          </a:p>
        </p:txBody>
      </p:sp>
    </p:spTree>
    <p:extLst>
      <p:ext uri="{BB962C8B-B14F-4D97-AF65-F5344CB8AC3E}">
        <p14:creationId xmlns:p14="http://schemas.microsoft.com/office/powerpoint/2010/main" val="608462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830</Words>
  <Application>Microsoft Office PowerPoint</Application>
  <PresentationFormat>Широкоэкранный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Актуальність теми</vt:lpstr>
      <vt:lpstr>Об’єкт роботи:   Розробка мультиплеєрної гри в жанрі “Top-Down action”. Предмет роботи.  Мета роботи:   Розробка клієнтської та серверної частини гри з використанням технології RobloxStudio, реалізація функціоналу та впровадження механік.   Завдання роботи:   Відповідно до вибраної теми в роботі покладені такі задачі:  -пошук і аналіз існуючих аналогів: Дослідження наявних комп'ютерних ігор жанру Top-down action та їх оцінка з точки зору геймплею, графіки, звуку, функціональності та популярності серед гравців.  -визначення оптимального набору інструментів для розробки гри на платформі Roblox Studio, вибір мови програмування (Lua або Luau), розгляд можливостей і додаткових бібліотек для покращення розробки та підтримки гри.  -розробка прототипу: Створення простого прототипу гри, що демонструє основні механіки, управління персонажем, взаємодію з об'єктами та ворогами.  -проведення тестування продукту: Виконання ретельного тестування гри для виявлення та виправлення помилок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Андрій Рудий</dc:creator>
  <cp:lastModifiedBy>Андрій Рудий</cp:lastModifiedBy>
  <cp:revision>6</cp:revision>
  <dcterms:created xsi:type="dcterms:W3CDTF">2023-06-19T04:57:25Z</dcterms:created>
  <dcterms:modified xsi:type="dcterms:W3CDTF">2023-06-20T23:35:00Z</dcterms:modified>
</cp:coreProperties>
</file>